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handoutMasterIdLst>
    <p:handoutMasterId r:id="rId58"/>
  </p:handoutMasterIdLst>
  <p:sldIdLst>
    <p:sldId id="321" r:id="rId2"/>
    <p:sldId id="353" r:id="rId3"/>
    <p:sldId id="354" r:id="rId4"/>
    <p:sldId id="355" r:id="rId5"/>
    <p:sldId id="356" r:id="rId6"/>
    <p:sldId id="357" r:id="rId7"/>
    <p:sldId id="358" r:id="rId8"/>
    <p:sldId id="359" r:id="rId9"/>
    <p:sldId id="360" r:id="rId10"/>
    <p:sldId id="361" r:id="rId11"/>
    <p:sldId id="362" r:id="rId12"/>
    <p:sldId id="363" r:id="rId13"/>
    <p:sldId id="364" r:id="rId14"/>
    <p:sldId id="365" r:id="rId15"/>
    <p:sldId id="366" r:id="rId16"/>
    <p:sldId id="352" r:id="rId17"/>
    <p:sldId id="367" r:id="rId18"/>
    <p:sldId id="278" r:id="rId19"/>
    <p:sldId id="347" r:id="rId20"/>
    <p:sldId id="348" r:id="rId21"/>
    <p:sldId id="349" r:id="rId22"/>
    <p:sldId id="350" r:id="rId23"/>
    <p:sldId id="323" r:id="rId24"/>
    <p:sldId id="324" r:id="rId25"/>
    <p:sldId id="325" r:id="rId26"/>
    <p:sldId id="326" r:id="rId27"/>
    <p:sldId id="330" r:id="rId28"/>
    <p:sldId id="327" r:id="rId29"/>
    <p:sldId id="328" r:id="rId30"/>
    <p:sldId id="331" r:id="rId31"/>
    <p:sldId id="329" r:id="rId32"/>
    <p:sldId id="332" r:id="rId33"/>
    <p:sldId id="342" r:id="rId34"/>
    <p:sldId id="292" r:id="rId35"/>
    <p:sldId id="293" r:id="rId36"/>
    <p:sldId id="295" r:id="rId37"/>
    <p:sldId id="294" r:id="rId38"/>
    <p:sldId id="296" r:id="rId39"/>
    <p:sldId id="297" r:id="rId40"/>
    <p:sldId id="298" r:id="rId41"/>
    <p:sldId id="301" r:id="rId42"/>
    <p:sldId id="340" r:id="rId43"/>
    <p:sldId id="303" r:id="rId44"/>
    <p:sldId id="343" r:id="rId45"/>
    <p:sldId id="344" r:id="rId46"/>
    <p:sldId id="345" r:id="rId47"/>
    <p:sldId id="333" r:id="rId48"/>
    <p:sldId id="334" r:id="rId49"/>
    <p:sldId id="336" r:id="rId50"/>
    <p:sldId id="335" r:id="rId51"/>
    <p:sldId id="341" r:id="rId52"/>
    <p:sldId id="339" r:id="rId53"/>
    <p:sldId id="337" r:id="rId54"/>
    <p:sldId id="338" r:id="rId55"/>
    <p:sldId id="35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364"/>
    <p:restoredTop sz="76667"/>
  </p:normalViewPr>
  <p:slideViewPr>
    <p:cSldViewPr snapToGrid="0" snapToObjects="1">
      <p:cViewPr varScale="1">
        <p:scale>
          <a:sx n="96" d="100"/>
          <a:sy n="96" d="100"/>
        </p:scale>
        <p:origin x="10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563D39-1AA7-6243-8F65-42DB4FFA52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5DFCC6F-5E79-B640-B160-207B34C045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FF1F53-0F9B-B844-A6F6-D21760A3C0A1}" type="datetimeFigureOut">
              <a:rPr lang="en-US" smtClean="0"/>
              <a:t>3/4/21</a:t>
            </a:fld>
            <a:endParaRPr lang="en-US"/>
          </a:p>
        </p:txBody>
      </p:sp>
      <p:sp>
        <p:nvSpPr>
          <p:cNvPr id="4" name="Footer Placeholder 3">
            <a:extLst>
              <a:ext uri="{FF2B5EF4-FFF2-40B4-BE49-F238E27FC236}">
                <a16:creationId xmlns:a16="http://schemas.microsoft.com/office/drawing/2014/main" id="{7E8457F0-A2A3-5E4F-989A-0415628199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A91559-BCF9-534C-AAAB-050AB33FBF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1024CD-89BA-0749-B592-D7676FB0F684}" type="slidenum">
              <a:rPr lang="en-US" smtClean="0"/>
              <a:t>‹#›</a:t>
            </a:fld>
            <a:endParaRPr lang="en-US"/>
          </a:p>
        </p:txBody>
      </p:sp>
    </p:spTree>
    <p:extLst>
      <p:ext uri="{BB962C8B-B14F-4D97-AF65-F5344CB8AC3E}">
        <p14:creationId xmlns:p14="http://schemas.microsoft.com/office/powerpoint/2010/main" val="251353890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6:21:03.227"/>
    </inkml:context>
    <inkml:brush xml:id="br0">
      <inkml:brushProperty name="width" value="0.2" units="cm"/>
      <inkml:brushProperty name="height" value="0.2" units="cm"/>
      <inkml:brushProperty name="color" value="#E71224"/>
    </inkml:brush>
  </inkml:definitions>
  <inkml:trace contextRef="#ctx0" brushRef="#br0">915 87 24575,'77'0'0,"13"0"0,1 0-1029,-37 0 0,0 0 1029,-3 0 0,-1 0 0,6 0 0,-1 0 331,-1 0 0,3 0-331,22 0 0,1 0 0,-23 0 0,-1 0-555,22 1 0,0-2 555,-21-6 0,-2-2 0,5 4 0,2-1 0,5-2 0,1-1 0,4-3 0,0 1 0,-8 9 0,-1 1 0,7-7 0,0 0 0,-13 7 0,0 2-272,9-1 1,-1 0 271,-8 0 0,-2 0 0,40 0 0,-26 0 0,-1 0 0,14 0 0,-11 6 0,2 2 0,-22-3 0,-2 1 0,7 5 0,-1 1 0,29 2 0,-33-6 0,2-1 0,0 1 0,0 0 0,36 6 0,-30-6 0,-1 0 0,33 14 0,-14-6 0,17 12 0,-24-13 0,-1 10 948,1-4-948,-3 0 0,-14 4 0,6-5 1481,-8 5-1481,1 8 620,-7-7-620,5 6 0,-13-9 0,12 2 0,-13-1 0,13 1 0,-5-1 0,6 1 0,-7-6 0,-1 4 0,-7-5 0,-1 5 0,1 0 0,1 7 0,-1-5 0,-3 10 0,-4-5 0,2 6 0,-11-7 0,10 6 0,-17-12 0,4 4 0,-5-6 0,-1-5 0,-5-1 0,0-5 0,-5 5 0,-10-4 0,-22 11 0,-16-2 0,-29 9 0,-12 7-1325,-2 2 1325,38-15 0,-1 0 0,0 0 0,-1 1 0,-6 3 0,-2 2 0,-3 1 0,0-1 0,-2 1 0,0 0 0,3 4 0,3-2 0,9-11 0,2 0-329,-5 6 1,2 0 328,-29 10 0,29-16 0,0-1 0,-36 15 0,0-5 0,4-8-133,36-8 1,-1-2 132,-34 4 0,35-3 0,1 0 0,-28 2 0,6 5 0,-7-6 0,9 0 0,-18 1 0,21-7 0,-20-1 0,25-7 0,-8 0 0,-7 0 0,5 0 0,-23 0 855,1 0-855,10 0 0,-11-14 0,22 5 0,-15-13 0,-2 1 0,2 5 0,-2-12 0,0 11 0,9-10 0,2 11 0,9-4 0,0 6 0,-9 0 0,15 0 678,-13 6-678,15-3 0,-7 9 0,-1-10 287,8 10-287,-5-4 0,-17 6 0,17 0 0,-23 0 0,28 0 427,0 0-427,-6 0 0,-3 0 0,7 0 0,-13-6 0,15-2 0,0-5 0,2-6 0,-8-9 0,11-6 0,-16-24 0,15-1 0,14 2 0,-6-19 0,16 21 0,-4-23 0,4 10 0,5-1 0,7 9 0,8-8 0,2 23 0,9-13 0,-3 22 0,5-14 0,0 13 0,0-5 0,0 7 0,6-7 0,23-11 0,0 5 0,19-6 0,-10 16 0,6-1 0,-5 8 0,13-8 0,-8 13 0,2-1 0,2 9 0,-5 6 0,8 5 0,0 1 0,8 6 0,-7 0 0,7 0 0,-16 0 0,6 0 0,-5 0 0,7 0 0,-7-5 0,-2 3 0,-8-8 0,1 3 0,0-4 0,-6 4 0,5-3 0,-5 3 0,0 0 0,4-3 0,5-1 0,-16 3 0,3-2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6:21:05.949"/>
    </inkml:context>
    <inkml:brush xml:id="br0">
      <inkml:brushProperty name="width" value="0.2" units="cm"/>
      <inkml:brushProperty name="height" value="0.2" units="cm"/>
      <inkml:brushProperty name="color" value="#E71224"/>
    </inkml:brush>
  </inkml:definitions>
  <inkml:trace contextRef="#ctx0" brushRef="#br0">2127 470 24575,'53'0'0,"-2"0"0,4 0 0,-2 0 0,4 0-1639,37 1 1,6-2 758,-8-3 0,2-1 166,-21-1 1,2-1 0,1-1 713,7-1 0,1-1 0,-1-3 0,-3-3 0,-1-2 0,0 1 0,0 3 0,0 0 0,0-1 0,0-4 0,0-2 0,-3 2 0,21-2 0,-2 1-81,0-3 0,-2 0 81,-12 4 0,-1 2 0,1 3 0,0 0 0,5-4 0,2 1 0,0 5 0,1 3 0,-1-1 0,1 1 0,5-1 0,-1 3 0,-9 6 0,-4 0-440,-13-4 1,-1 1 439,11 4 0,-3 0 0,-19 0 0,-1 0 0,14 0 0,0 0 0,-12 0 0,0 0 0,18 0 0,-4 0 0,0 5 771,-6 0 0,-2 4-771,-3 19 0,29 3 0,-9 10 0,-25-20 0,-1-2 0,15 11 0,-9-4 0,-1 0 0,0-1 0,29 19 0,-28-18 0,4 7 2763,-5-5-2763,-19 3 2115,3-1-2115,-19-7 1339,7 12-1339,-13-6 459,0 6-459,-5 7 0,0 1 0,1 8 0,-6-8 0,-2 5 0,-5-4 0,0 6 0,0 1 0,-5-1 0,-15 3 0,-23 1 0,-17 3 0,-13 2-785,-8-7 785,40-22 0,-2-1 0,-5-5 0,-1-1 0,-8 9 0,-1-1-664,-2-5 0,-2-2 664,-6 5 0,1 1 0,4-2 0,0 0 0,-4-1 0,1-1 0,3 3 0,0-2 0,-4-4 0,-1-2 0,6 3 0,-1-1 0,-3-5 0,0-1 0,9-1 0,0 0 0,-8 1 0,0-3 0,9-5 0,-1 0 0,-8 2 0,0 1-202,8-4 1,1 0 201,6-1 0,-2 1 0,-12 0 0,0 0-832,-34 7 832,29-6 0,-6 0 0,-12-1 0,0 0 0,14 0 0,-2 1-422,-23-1 0,0 1 422,28-1 0,2 1 0,-6-1 0,1 1 0,5 3 0,1 0 0,5 1 0,0 0 0,-4 3 0,0 1 0,4-4 0,0-1 202,1 4 0,1-2-202,-1-4 0,0-2 0,1 3 0,0 1 0,4 0 0,-2-1 0,-7-2 0,-2 0 0,5 3 0,0 0-354,-5-7 1,-1-1 353,0 4 0,0-1 0,1-6 0,-1 0 0,1 2 0,-1 1 0,-6 0 0,0 0 0,5-3 0,0 0 0,-4 3 0,-1 0 0,6 0 0,1-1 0,-1-2 0,0 0 0,0 3 0,3 0 195,-32 1-195,34-4 0,2 0 0,-26 4 0,27-4 0,-2-2 0,-6 1 0,2 0 0,-24 0 0,21 1 0,0-2 0,-18-6 0,-8-6 0,30-12 0,2-6 0,-9-18 0,18 14 0,2-1 0,-10-18 1516,21 13-1516,3-3 821,20 9-821,1 0 1253,10 0-1253,2 6 710,5-5-710,0 5 0,0-6 0,0 0 0,6-15 0,6 11 0,8-19 0,23-16-519,2 6 519,-18 22 0,1 0 0,4 8 0,2 0 0,-3-2 0,0-1 0,7-3 0,3 0-475,2 0 0,0 0 475,-3-4 0,1 3 0,34-19 0,-37 23 0,0 0 0,38-21 0,-37 26 0,0 2 0,41-26 0,-34 25 0,1 2 0,35-8 0,-8 4 0,3 0 0,-21 14 0,-1 3 0,11-3 0,-1 0 0,-15 4 0,-3 2 0,24 2 0,14-13 0,-22 13 0,11 1 0,-28 3 0,4 5 494,-15-1-494,0-3 975,7-3-975,-5-6 0,11 0 0,-4-4 0,-1 9 0,14-5 0,-12 7 0,22 4 0,-37 3 0,0 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9T08:47:28.792"/>
    </inkml:context>
    <inkml:brush xml:id="br0">
      <inkml:brushProperty name="width" value="0.2" units="cm"/>
      <inkml:brushProperty name="height" value="0.2" units="cm"/>
      <inkml:brushProperty name="color" value="#E71224"/>
    </inkml:brush>
  </inkml:definitions>
  <inkml:trace contextRef="#ctx0" brushRef="#br0">7 1895 24575,'0'-52'0,"0"17"0,0-47 0,0 37 0,0-49 0,0 21-751,0-16 751,0-9 0,0 30 0,0-25 101,-6 37-101,10-22 0,-3 17 0,25 0 0,5-17 0,4 18 0,-10 16 0,1 0 0,10-17 0,21-13-714,-8 11 714,-10 20 0,0 1 0,14-11 0,-16 12 0,1 0 491,16-2-491,5-13 0,8 14 0,-12 8 83,11 7-83,-13 8 0,14 5 0,13 0 0,1 6 0,18 1 0,-3 7-436,-46 0 1,1 0 435,8 0 0,1 0 0,2 0 0,1 0 0,3-1 0,2 2-311,5 6 0,1 2 311,-5-1 0,0 3 0,4 5 0,1 2 0,-7-1 0,1 0 0,-1-1 0,1 2 0,1 2 0,-3 1 0,-17-6 0,0 2-275,9 5 1,-1 2 274,17 13 0,-29-17 0,0 4 0,8 11 0,-3 2 0,21 26 0,-25-19 0,-3 1 0,9 36 0,-25-36 0,-2 2 0,-1 2 0,-2 2 0,-1 5 0,-1-1 0,-1-1 0,-1 0 0,-1 1 0,-2 1 0,1 4 0,0 0 0,-3-4 0,-1 1 0,0 4 0,-1 0 0,-2 0 0,-1 0 0,0-5 0,-1 1 0,-1 4 0,-2 0 0,0 0 0,-1-1 0,-3-4 0,0 1 0,0 9 0,0 1 0,0-6 0,0 0 0,0 6 0,0 1 0,0 3 0,0 0-789,-3-3 0,-2 1 789,-2 9 0,-4-1 0,-4-8 0,-4 0 0,-2 10 0,-3 0 0,-4-10 0,-2-1 0,-1 5 0,0 0 0,2-6 0,-1-1 0,-3 2 0,0-1 0,4-4 0,-1 0 0,-3 2 0,0 0 0,-1-2 0,1 1 0,3 1 0,1 1 0,-3 1 0,-1 0 0,3 1 0,0-1 0,-2-1 0,-3 2 0,-10 20 0,1 1 0,12-21 0,0-1 0,-5 4 0,-1-4 75,12-21 1,0-4-76,-27 33 0,10-30 0,-3 1 0,8-1 0,-1-1 0,-8-1 0,-3-3 0,2-4 0,0-1 0,5-3 0,-2-2 0,-11-1 0,0 0 0,3-1 0,2-2 0,-41 13 0,44-20 0,-1-1 0,-41 12 0,-1-7 0,41-14 0,1-2 0,-39-1 0,33-5 0,0-2 0,-21 1 916,-20-6-916,35-14 0,-7-3 0,-1-17 0,6 5 0,-7-15 0,14 8 0,-8-8 0,10 10 0,-1-2 580,7 3-580,1-8 0,-4-23 0,13 3 0,-7-18 1042,16-3-1042,7 6 0,10 33 0,1-1 0,3-4 0,0-1 0,0 3 0,1-1 0,2-6 0,1-2 0,-1 0 0,3 0-436,1 0 0,2-2 436,-1-15 0,0-3 0,0 4 0,0 1-798,0-11 1,0-1 797,0 1 0,0 0 0,0 4 0,0 1 0,0-1 0,0 4 0,-1 15 0,2 3-395,2-5 1,1 2 394,0 12 0,1 1 0,-1-10 0,1 0 0,2 10 0,0 1 518,-6-49-518,6 11 0,-7 33 0,0 1 0,0-30 0,0 29 0,0 2 1396,0-18-1396,0-16 0,0 16 0,-6-7 2001,-2 17-2001,1 2 988,-5 8-988,5 0 74,0 7-74,2-7 0,0 25 0,4-1 0,-3 23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4T09:46:43.915"/>
    </inkml:context>
    <inkml:brush xml:id="br0">
      <inkml:brushProperty name="width" value="0.2" units="cm"/>
      <inkml:brushProperty name="height" value="0.2" units="cm"/>
      <inkml:brushProperty name="color" value="#E71224"/>
    </inkml:brush>
  </inkml:definitions>
  <inkml:trace contextRef="#ctx0" brushRef="#br0">1010 9 24575,'-24'-5'0,"-6"1"0,7 4 0,-10 0 0,4 0 0,-7 0 0,1 0 0,-7 11 0,-10-2 0,-1 10 0,-6-6 0,0 6 0,6-10 0,-6 14 0,16-10 0,-6 12 0,12-1 0,1-6 0,2 4 0,5-4 0,0 4 0,-4 1 0,10-1 0,-5 0 0,12-6 0,-4 4 0,9-9 0,0 3 0,3-4 0,7 5 0,-8-4 0,8 15 0,-3 36 0,4-11 0,0 39 0,0-29 0,0 27 0,5-23 0,3 29 0,6-30 0,0 22 0,0-23 0,0 13 0,-2-30 0,1 11 0,-1-20 0,-5 5 0,3-13 0,-4 4 0,5-10 0,-5 11 0,3-12 0,-3 6 0,5-7 0,5 6 0,1-4 0,21 15 0,-13-14 0,18 8 0,-14-15 0,13 6 0,-6-10 0,6 5 0,-7-6 0,0-1 0,0 1 0,0 0 0,7-6 0,-5-1 0,5-5 0,-7 0 0,0 0 0,0 0 0,0 0 0,-6 0 0,-2 0 0,0 0 0,-4-5 0,4-5 0,-6-7 0,0-4 0,7-2 0,-5 2 0,4-2 0,-6 2 0,0 0 0,0 0 0,-4-1 0,3 1 0,-8-1 0,8 6 0,-8-4 0,3 3 0,0-5 0,2-15 0,0 12 0,-1-18 0,-4 14 0,-6-6 0,5-7 0,-10 5 0,5-12 0,-1 5 0,-3-15 0,3 6 0,1-6 0,-4 8 0,9 0 0,-10-1 0,5 1 0,-6 7 0,0-5 0,5 12 0,-4-12 0,4 5 0,1 0 0,-5-5 0,4 12 0,-5 1 0,0 8 0,0 7 0,0-1 0,0-9 0,0 13 0,0-12 0,0 19 0,0-4 0,0 0 0,-4 4 0,-7-4 0,0 5 0,-4-5 0,0 3 0,3-3 0,-8 4 0,9 1 0,-4 0 0,0 0 0,4 5 0,-4-4 0,1 3 0,3 0 0,-10-3 0,5 3 0,0-5 0,-4 6 0,4-5 0,0 5 0,1-1 0,5 2 0,0 0 0,1 2 0,-1-2 0,0 4 0,1 0 0,-5 0 0,3 0 0,-8 0 0,8 0 0,-4 0 0,6 0 0,4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12103F-460A-9946-AF70-AAF42BE1E705}" type="datetimeFigureOut">
              <a:rPr lang="en-US" smtClean="0"/>
              <a:t>3/4/21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C3477A-4BFA-E246-9F14-737FA97F7821}" type="slidenum">
              <a:rPr lang="en-US" smtClean="0"/>
              <a:t>‹#›</a:t>
            </a:fld>
            <a:endParaRPr lang="en-US"/>
          </a:p>
        </p:txBody>
      </p:sp>
    </p:spTree>
    <p:extLst>
      <p:ext uri="{BB962C8B-B14F-4D97-AF65-F5344CB8AC3E}">
        <p14:creationId xmlns:p14="http://schemas.microsoft.com/office/powerpoint/2010/main" val="376598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journals.plos.org/plosone/article?id=10.1371/journal.pone.0226387#pone.0226387.ref029"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1</a:t>
            </a:fld>
            <a:endParaRPr lang="en-US"/>
          </a:p>
        </p:txBody>
      </p:sp>
    </p:spTree>
    <p:extLst>
      <p:ext uri="{BB962C8B-B14F-4D97-AF65-F5344CB8AC3E}">
        <p14:creationId xmlns:p14="http://schemas.microsoft.com/office/powerpoint/2010/main" val="759549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use the plot function on an </a:t>
            </a:r>
            <a:r>
              <a:rPr lang="en-GB" dirty="0" err="1"/>
              <a:t>lmer</a:t>
            </a:r>
            <a:r>
              <a:rPr lang="en-GB" dirty="0"/>
              <a:t> model you get this plot</a:t>
            </a:r>
          </a:p>
          <a:p>
            <a:endParaRPr lang="en-GB" dirty="0"/>
          </a:p>
          <a:p>
            <a:r>
              <a:rPr lang="en-GB" dirty="0"/>
              <a:t>It shows residuals (y axis) against the fitted (predicted) value. </a:t>
            </a:r>
          </a:p>
          <a:p>
            <a:endParaRPr lang="en-GB" dirty="0"/>
          </a:p>
          <a:p>
            <a:r>
              <a:rPr lang="en-GB" dirty="0"/>
              <a:t>We want to see an even spread on both sides of zero, all the way along the x axis.</a:t>
            </a:r>
          </a:p>
          <a:p>
            <a:endParaRPr lang="en-GB" dirty="0"/>
          </a:p>
          <a:p>
            <a:r>
              <a:rPr lang="en-GB" dirty="0"/>
              <a:t>This example looks fine.</a:t>
            </a:r>
          </a:p>
        </p:txBody>
      </p:sp>
      <p:sp>
        <p:nvSpPr>
          <p:cNvPr id="4" name="Slide Number Placeholder 3"/>
          <p:cNvSpPr>
            <a:spLocks noGrp="1"/>
          </p:cNvSpPr>
          <p:nvPr>
            <p:ph type="sldNum" sz="quarter" idx="5"/>
          </p:nvPr>
        </p:nvSpPr>
        <p:spPr/>
        <p:txBody>
          <a:bodyPr/>
          <a:lstStyle/>
          <a:p>
            <a:fld id="{77C3477A-4BFA-E246-9F14-737FA97F7821}" type="slidenum">
              <a:rPr lang="en-US" smtClean="0"/>
              <a:t>13</a:t>
            </a:fld>
            <a:endParaRPr lang="en-US"/>
          </a:p>
        </p:txBody>
      </p:sp>
    </p:spTree>
    <p:extLst>
      <p:ext uri="{BB962C8B-B14F-4D97-AF65-F5344CB8AC3E}">
        <p14:creationId xmlns:p14="http://schemas.microsoft.com/office/powerpoint/2010/main" val="75117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data.library.virginia.edu</a:t>
            </a:r>
            <a:r>
              <a:rPr lang="en-GB" dirty="0"/>
              <a:t>/diagnostic-plots/</a:t>
            </a:r>
          </a:p>
        </p:txBody>
      </p:sp>
      <p:sp>
        <p:nvSpPr>
          <p:cNvPr id="4" name="Slide Number Placeholder 3"/>
          <p:cNvSpPr>
            <a:spLocks noGrp="1"/>
          </p:cNvSpPr>
          <p:nvPr>
            <p:ph type="sldNum" sz="quarter" idx="5"/>
          </p:nvPr>
        </p:nvSpPr>
        <p:spPr/>
        <p:txBody>
          <a:bodyPr/>
          <a:lstStyle/>
          <a:p>
            <a:fld id="{77C3477A-4BFA-E246-9F14-737FA97F7821}" type="slidenum">
              <a:rPr lang="en-US" smtClean="0"/>
              <a:t>14</a:t>
            </a:fld>
            <a:endParaRPr lang="en-US"/>
          </a:p>
        </p:txBody>
      </p:sp>
    </p:spTree>
    <p:extLst>
      <p:ext uri="{BB962C8B-B14F-4D97-AF65-F5344CB8AC3E}">
        <p14:creationId xmlns:p14="http://schemas.microsoft.com/office/powerpoint/2010/main" val="2862632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7C3477A-4BFA-E246-9F14-737FA97F7821}" type="slidenum">
              <a:rPr lang="en-US" smtClean="0"/>
              <a:t>15</a:t>
            </a:fld>
            <a:endParaRPr lang="en-US"/>
          </a:p>
        </p:txBody>
      </p:sp>
    </p:spTree>
    <p:extLst>
      <p:ext uri="{BB962C8B-B14F-4D97-AF65-F5344CB8AC3E}">
        <p14:creationId xmlns:p14="http://schemas.microsoft.com/office/powerpoint/2010/main" val="3769227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18</a:t>
            </a:fld>
            <a:endParaRPr lang="en-US"/>
          </a:p>
        </p:txBody>
      </p:sp>
    </p:spTree>
    <p:extLst>
      <p:ext uri="{BB962C8B-B14F-4D97-AF65-F5344CB8AC3E}">
        <p14:creationId xmlns:p14="http://schemas.microsoft.com/office/powerpoint/2010/main" val="309404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C3477A-4BFA-E246-9F14-737FA97F7821}" type="slidenum">
              <a:rPr lang="en-US" smtClean="0"/>
              <a:t>31</a:t>
            </a:fld>
            <a:endParaRPr lang="en-US"/>
          </a:p>
        </p:txBody>
      </p:sp>
    </p:spTree>
    <p:extLst>
      <p:ext uri="{BB962C8B-B14F-4D97-AF65-F5344CB8AC3E}">
        <p14:creationId xmlns:p14="http://schemas.microsoft.com/office/powerpoint/2010/main" val="203591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C3477A-4BFA-E246-9F14-737FA97F7821}" type="slidenum">
              <a:rPr lang="en-US" smtClean="0"/>
              <a:t>33</a:t>
            </a:fld>
            <a:endParaRPr lang="en-US"/>
          </a:p>
        </p:txBody>
      </p:sp>
    </p:spTree>
    <p:extLst>
      <p:ext uri="{BB962C8B-B14F-4D97-AF65-F5344CB8AC3E}">
        <p14:creationId xmlns:p14="http://schemas.microsoft.com/office/powerpoint/2010/main" val="359499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Barr, D. J., Levy, R., </a:t>
            </a:r>
            <a:r>
              <a:rPr lang="en-US" dirty="0" err="1">
                <a:effectLst/>
              </a:rPr>
              <a:t>Scheepers</a:t>
            </a:r>
            <a:r>
              <a:rPr lang="en-US" dirty="0">
                <a:effectLst/>
              </a:rPr>
              <a:t>, C., &amp; </a:t>
            </a:r>
            <a:r>
              <a:rPr lang="en-US" dirty="0" err="1">
                <a:effectLst/>
              </a:rPr>
              <a:t>Tily</a:t>
            </a:r>
            <a:r>
              <a:rPr lang="en-US" dirty="0">
                <a:effectLst/>
              </a:rPr>
              <a:t>, H. J. (2013). Random effects structure for confirmatory hypothesis testing: Keep it maximal. </a:t>
            </a:r>
            <a:r>
              <a:rPr lang="en-US" i="1" dirty="0">
                <a:effectLst/>
              </a:rPr>
              <a:t>Journal of Memory and Language</a:t>
            </a:r>
            <a:r>
              <a:rPr lang="en-US" dirty="0">
                <a:effectLst/>
              </a:rPr>
              <a:t>, </a:t>
            </a:r>
            <a:r>
              <a:rPr lang="en-US" i="1" dirty="0">
                <a:effectLst/>
              </a:rPr>
              <a:t>68</a:t>
            </a:r>
            <a:r>
              <a:rPr lang="en-US" dirty="0">
                <a:effectLst/>
              </a:rPr>
              <a:t>(3), 255–278.</a:t>
            </a:r>
          </a:p>
        </p:txBody>
      </p:sp>
      <p:sp>
        <p:nvSpPr>
          <p:cNvPr id="4" name="Slide Number Placeholder 3"/>
          <p:cNvSpPr>
            <a:spLocks noGrp="1"/>
          </p:cNvSpPr>
          <p:nvPr>
            <p:ph type="sldNum" sz="quarter" idx="10"/>
          </p:nvPr>
        </p:nvSpPr>
        <p:spPr/>
        <p:txBody>
          <a:bodyPr/>
          <a:lstStyle/>
          <a:p>
            <a:fld id="{046C2D4C-C558-C14E-AA44-068BF34A51C6}" type="slidenum">
              <a:rPr lang="en-US" smtClean="0"/>
              <a:t>41</a:t>
            </a:fld>
            <a:endParaRPr lang="en-US"/>
          </a:p>
        </p:txBody>
      </p:sp>
    </p:spTree>
    <p:extLst>
      <p:ext uri="{BB962C8B-B14F-4D97-AF65-F5344CB8AC3E}">
        <p14:creationId xmlns:p14="http://schemas.microsoft.com/office/powerpoint/2010/main" val="981222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43</a:t>
            </a:fld>
            <a:endParaRPr lang="en-US"/>
          </a:p>
        </p:txBody>
      </p:sp>
    </p:spTree>
    <p:extLst>
      <p:ext uri="{BB962C8B-B14F-4D97-AF65-F5344CB8AC3E}">
        <p14:creationId xmlns:p14="http://schemas.microsoft.com/office/powerpoint/2010/main" val="1806158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C3477A-4BFA-E246-9F14-737FA97F7821}" type="slidenum">
              <a:rPr lang="en-US" smtClean="0"/>
              <a:t>45</a:t>
            </a:fld>
            <a:endParaRPr lang="en-US"/>
          </a:p>
        </p:txBody>
      </p:sp>
    </p:spTree>
    <p:extLst>
      <p:ext uri="{BB962C8B-B14F-4D97-AF65-F5344CB8AC3E}">
        <p14:creationId xmlns:p14="http://schemas.microsoft.com/office/powerpoint/2010/main" val="52905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https://</a:t>
            </a:r>
            <a:r>
              <a:rPr lang="en-GB" sz="1200" b="0" i="0" u="none" strike="noStrike" kern="1200" dirty="0" err="1">
                <a:solidFill>
                  <a:schemeClr val="tx1"/>
                </a:solidFill>
                <a:effectLst/>
                <a:latin typeface="+mn-lt"/>
                <a:ea typeface="+mn-ea"/>
                <a:cs typeface="+mn-cs"/>
              </a:rPr>
              <a:t>journals.plos.org</a:t>
            </a:r>
            <a:r>
              <a:rPr lang="en-GB" sz="1200" b="0" i="0" u="none" strike="noStrike" kern="1200" dirty="0">
                <a:solidFill>
                  <a:schemeClr val="tx1"/>
                </a:solidFill>
                <a:effectLst/>
                <a:latin typeface="+mn-lt"/>
                <a:ea typeface="+mn-ea"/>
                <a:cs typeface="+mn-cs"/>
              </a:rPr>
              <a:t>/</a:t>
            </a:r>
            <a:r>
              <a:rPr lang="en-GB" sz="1200" b="0" i="0" u="none" strike="noStrike" kern="1200" dirty="0" err="1">
                <a:solidFill>
                  <a:schemeClr val="tx1"/>
                </a:solidFill>
                <a:effectLst/>
                <a:latin typeface="+mn-lt"/>
                <a:ea typeface="+mn-ea"/>
                <a:cs typeface="+mn-cs"/>
              </a:rPr>
              <a:t>plosone</a:t>
            </a:r>
            <a:r>
              <a:rPr lang="en-GB" sz="1200" b="0" i="0" u="none" strike="noStrike" kern="1200" dirty="0">
                <a:solidFill>
                  <a:schemeClr val="tx1"/>
                </a:solidFill>
                <a:effectLst/>
                <a:latin typeface="+mn-lt"/>
                <a:ea typeface="+mn-ea"/>
                <a:cs typeface="+mn-cs"/>
              </a:rPr>
              <a:t>/</a:t>
            </a:r>
            <a:r>
              <a:rPr lang="en-GB" sz="1200" b="0" i="0" u="none" strike="noStrike" kern="1200" dirty="0" err="1">
                <a:solidFill>
                  <a:schemeClr val="tx1"/>
                </a:solidFill>
                <a:effectLst/>
                <a:latin typeface="+mn-lt"/>
                <a:ea typeface="+mn-ea"/>
                <a:cs typeface="+mn-cs"/>
              </a:rPr>
              <a:t>article?id</a:t>
            </a:r>
            <a:r>
              <a:rPr lang="en-GB" sz="1200" b="0" i="0" u="none" strike="noStrike" kern="1200" dirty="0">
                <a:solidFill>
                  <a:schemeClr val="tx1"/>
                </a:solidFill>
                <a:effectLst/>
                <a:latin typeface="+mn-lt"/>
                <a:ea typeface="+mn-ea"/>
                <a:cs typeface="+mn-cs"/>
              </a:rPr>
              <a:t>=10.1371/journal.pone.0226387#sec010</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In the training phase, participants completed a modified dot probe task. Only the 16 critical (energy drink–soft drink) picture pairs were used. These were each presented 16 times, for a total of 256 trials, with each picture appearing 8 times on each side of the screen. To combat potential boredom or fatigue, participants were given a brief break halfway through the training. Attentional bias was manipulated by varying the location of the dot probes. In the attend condition, dot probes replaced energy drink pictures on 90% of trials and soft drink pictures on 10% of trials, designed to direct attention toward energy drink cues. Conversely, in the avoid condition, dot probes replaced energy drink pictures on 10% of trials and soft drink pictures on 90% of trials, designed to direct attention away from energy drink cues. A 90–10 distribution was used, as opposed to a 100–0 one, to reduce the obviousness of the contingency [</a:t>
            </a:r>
            <a:r>
              <a:rPr lang="en-GB" sz="1200" b="0" i="0" u="sng" strike="noStrike" kern="1200" dirty="0">
                <a:solidFill>
                  <a:schemeClr val="tx1"/>
                </a:solidFill>
                <a:effectLst/>
                <a:latin typeface="+mn-lt"/>
                <a:ea typeface="+mn-ea"/>
                <a:cs typeface="+mn-cs"/>
                <a:hlinkClick r:id="rId3"/>
              </a:rPr>
              <a:t>29</a:t>
            </a:r>
            <a:r>
              <a:rPr lang="en-GB" sz="1200" b="0" i="0" u="none" strike="noStrike" kern="1200" dirty="0">
                <a:solidFill>
                  <a:schemeClr val="tx1"/>
                </a:solidFill>
                <a:effectLst/>
                <a:latin typeface="+mn-lt"/>
                <a:ea typeface="+mn-ea"/>
                <a:cs typeface="+mn-cs"/>
              </a:rPr>
              <a:t>].</a:t>
            </a:r>
          </a:p>
          <a:p>
            <a:br>
              <a:rPr lang="en-GB" dirty="0"/>
            </a:br>
            <a:endParaRPr lang="en-US" dirty="0"/>
          </a:p>
        </p:txBody>
      </p:sp>
      <p:sp>
        <p:nvSpPr>
          <p:cNvPr id="4" name="Slide Number Placeholder 3"/>
          <p:cNvSpPr>
            <a:spLocks noGrp="1"/>
          </p:cNvSpPr>
          <p:nvPr>
            <p:ph type="sldNum" sz="quarter" idx="5"/>
          </p:nvPr>
        </p:nvSpPr>
        <p:spPr/>
        <p:txBody>
          <a:bodyPr/>
          <a:lstStyle/>
          <a:p>
            <a:fld id="{77C3477A-4BFA-E246-9F14-737FA97F7821}" type="slidenum">
              <a:rPr lang="en-US" smtClean="0"/>
              <a:t>47</a:t>
            </a:fld>
            <a:endParaRPr lang="en-US"/>
          </a:p>
        </p:txBody>
      </p:sp>
    </p:spTree>
    <p:extLst>
      <p:ext uri="{BB962C8B-B14F-4D97-AF65-F5344CB8AC3E}">
        <p14:creationId xmlns:p14="http://schemas.microsoft.com/office/powerpoint/2010/main" val="3465368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a:t>
            </a:r>
            <a:r>
              <a:rPr lang="en-GB" dirty="0" err="1"/>
              <a:t>www.stat.columbia.edu</a:t>
            </a:r>
            <a:r>
              <a:rPr lang="en-GB" dirty="0"/>
              <a:t>/~</a:t>
            </a:r>
            <a:r>
              <a:rPr lang="en-GB" dirty="0" err="1"/>
              <a:t>gelman</a:t>
            </a:r>
            <a:r>
              <a:rPr lang="en-GB" dirty="0"/>
              <a:t>/research/published/standardizing7.pdf</a:t>
            </a:r>
          </a:p>
          <a:p>
            <a:endParaRPr lang="en-GB" dirty="0"/>
          </a:p>
          <a:p>
            <a:r>
              <a:rPr lang="en-GB" dirty="0"/>
              <a:t>More explanation here: https://</a:t>
            </a:r>
            <a:r>
              <a:rPr lang="en-GB" dirty="0" err="1"/>
              <a:t>www.theanalysisfactor.com</a:t>
            </a:r>
            <a:r>
              <a:rPr lang="en-GB" dirty="0"/>
              <a:t>/</a:t>
            </a:r>
            <a:r>
              <a:rPr lang="en-GB" dirty="0" err="1"/>
              <a:t>center</a:t>
            </a:r>
            <a:r>
              <a:rPr lang="en-GB" dirty="0"/>
              <a:t>-on-the-mean/</a:t>
            </a:r>
          </a:p>
        </p:txBody>
      </p:sp>
      <p:sp>
        <p:nvSpPr>
          <p:cNvPr id="4" name="Slide Number Placeholder 3"/>
          <p:cNvSpPr>
            <a:spLocks noGrp="1"/>
          </p:cNvSpPr>
          <p:nvPr>
            <p:ph type="sldNum" sz="quarter" idx="5"/>
          </p:nvPr>
        </p:nvSpPr>
        <p:spPr/>
        <p:txBody>
          <a:bodyPr/>
          <a:lstStyle/>
          <a:p>
            <a:fld id="{77C3477A-4BFA-E246-9F14-737FA97F7821}" type="slidenum">
              <a:rPr lang="en-US" smtClean="0"/>
              <a:t>3</a:t>
            </a:fld>
            <a:endParaRPr lang="en-US"/>
          </a:p>
        </p:txBody>
      </p:sp>
    </p:spTree>
    <p:extLst>
      <p:ext uri="{BB962C8B-B14F-4D97-AF65-F5344CB8AC3E}">
        <p14:creationId xmlns:p14="http://schemas.microsoft.com/office/powerpoint/2010/main" val="322236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C3477A-4BFA-E246-9F14-737FA97F7821}" type="slidenum">
              <a:rPr lang="en-US" smtClean="0"/>
              <a:t>49</a:t>
            </a:fld>
            <a:endParaRPr lang="en-US"/>
          </a:p>
        </p:txBody>
      </p:sp>
    </p:spTree>
    <p:extLst>
      <p:ext uri="{BB962C8B-B14F-4D97-AF65-F5344CB8AC3E}">
        <p14:creationId xmlns:p14="http://schemas.microsoft.com/office/powerpoint/2010/main" val="1024505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random intercepts and VPC would be estimated where the black vertical line is.</a:t>
            </a:r>
          </a:p>
        </p:txBody>
      </p:sp>
      <p:sp>
        <p:nvSpPr>
          <p:cNvPr id="4" name="Slide Number Placeholder 3"/>
          <p:cNvSpPr>
            <a:spLocks noGrp="1"/>
          </p:cNvSpPr>
          <p:nvPr>
            <p:ph type="sldNum" sz="quarter" idx="5"/>
          </p:nvPr>
        </p:nvSpPr>
        <p:spPr/>
        <p:txBody>
          <a:bodyPr/>
          <a:lstStyle/>
          <a:p>
            <a:fld id="{77C3477A-4BFA-E246-9F14-737FA97F7821}" type="slidenum">
              <a:rPr lang="en-US" smtClean="0"/>
              <a:t>4</a:t>
            </a:fld>
            <a:endParaRPr lang="en-US"/>
          </a:p>
        </p:txBody>
      </p:sp>
    </p:spTree>
    <p:extLst>
      <p:ext uri="{BB962C8B-B14F-4D97-AF65-F5344CB8AC3E}">
        <p14:creationId xmlns:p14="http://schemas.microsoft.com/office/powerpoint/2010/main" val="1166301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 have mean </a:t>
            </a:r>
            <a:r>
              <a:rPr lang="en-GB" dirty="0" err="1"/>
              <a:t>centered</a:t>
            </a:r>
            <a:r>
              <a:rPr lang="en-GB" dirty="0"/>
              <a:t>.</a:t>
            </a:r>
          </a:p>
          <a:p>
            <a:endParaRPr lang="en-GB" dirty="0"/>
          </a:p>
          <a:p>
            <a:r>
              <a:rPr lang="en-GB" dirty="0"/>
              <a:t>Our random intercepts and VPC would still be estimated where the black vertical line is.</a:t>
            </a:r>
          </a:p>
          <a:p>
            <a:endParaRPr lang="en-GB" dirty="0"/>
          </a:p>
          <a:p>
            <a:r>
              <a:rPr lang="en-GB" dirty="0"/>
              <a:t>This means </a:t>
            </a:r>
          </a:p>
        </p:txBody>
      </p:sp>
      <p:sp>
        <p:nvSpPr>
          <p:cNvPr id="4" name="Slide Number Placeholder 3"/>
          <p:cNvSpPr>
            <a:spLocks noGrp="1"/>
          </p:cNvSpPr>
          <p:nvPr>
            <p:ph type="sldNum" sz="quarter" idx="5"/>
          </p:nvPr>
        </p:nvSpPr>
        <p:spPr/>
        <p:txBody>
          <a:bodyPr/>
          <a:lstStyle/>
          <a:p>
            <a:fld id="{77C3477A-4BFA-E246-9F14-737FA97F7821}" type="slidenum">
              <a:rPr lang="en-US" smtClean="0"/>
              <a:t>5</a:t>
            </a:fld>
            <a:endParaRPr lang="en-US"/>
          </a:p>
        </p:txBody>
      </p:sp>
    </p:spTree>
    <p:extLst>
      <p:ext uri="{BB962C8B-B14F-4D97-AF65-F5344CB8AC3E}">
        <p14:creationId xmlns:p14="http://schemas.microsoft.com/office/powerpoint/2010/main" val="2885331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 have mean </a:t>
            </a:r>
            <a:r>
              <a:rPr lang="en-GB" dirty="0" err="1"/>
              <a:t>centered</a:t>
            </a:r>
            <a:r>
              <a:rPr lang="en-GB" dirty="0"/>
              <a:t>.</a:t>
            </a:r>
          </a:p>
          <a:p>
            <a:endParaRPr lang="en-GB" dirty="0"/>
          </a:p>
          <a:p>
            <a:r>
              <a:rPr lang="en-GB" dirty="0"/>
              <a:t>Our random intercepts and VPC would still be estimated where the black vertical line is.</a:t>
            </a:r>
          </a:p>
          <a:p>
            <a:endParaRPr lang="en-GB" dirty="0"/>
          </a:p>
          <a:p>
            <a:r>
              <a:rPr lang="en-GB" dirty="0"/>
              <a:t>This means </a:t>
            </a:r>
          </a:p>
        </p:txBody>
      </p:sp>
      <p:sp>
        <p:nvSpPr>
          <p:cNvPr id="4" name="Slide Number Placeholder 3"/>
          <p:cNvSpPr>
            <a:spLocks noGrp="1"/>
          </p:cNvSpPr>
          <p:nvPr>
            <p:ph type="sldNum" sz="quarter" idx="5"/>
          </p:nvPr>
        </p:nvSpPr>
        <p:spPr/>
        <p:txBody>
          <a:bodyPr/>
          <a:lstStyle/>
          <a:p>
            <a:fld id="{77C3477A-4BFA-E246-9F14-737FA97F7821}" type="slidenum">
              <a:rPr lang="en-US" smtClean="0"/>
              <a:t>6</a:t>
            </a:fld>
            <a:endParaRPr lang="en-US"/>
          </a:p>
        </p:txBody>
      </p:sp>
    </p:spTree>
    <p:extLst>
      <p:ext uri="{BB962C8B-B14F-4D97-AF65-F5344CB8AC3E}">
        <p14:creationId xmlns:p14="http://schemas.microsoft.com/office/powerpoint/2010/main" val="1736930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7C3477A-4BFA-E246-9F14-737FA97F7821}" type="slidenum">
              <a:rPr lang="en-US" smtClean="0"/>
              <a:t>8</a:t>
            </a:fld>
            <a:endParaRPr lang="en-US"/>
          </a:p>
        </p:txBody>
      </p:sp>
    </p:spTree>
    <p:extLst>
      <p:ext uri="{BB962C8B-B14F-4D97-AF65-F5344CB8AC3E}">
        <p14:creationId xmlns:p14="http://schemas.microsoft.com/office/powerpoint/2010/main" val="2076935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Older edition of B&amp;S </a:t>
            </a:r>
            <a:r>
              <a:rPr lang="en-GB" dirty="0" err="1"/>
              <a:t>ebook</a:t>
            </a:r>
            <a:r>
              <a:rPr lang="en-GB" dirty="0"/>
              <a:t> free here https://</a:t>
            </a:r>
            <a:r>
              <a:rPr lang="en-GB" dirty="0" err="1"/>
              <a:t>www.researchgate.net</a:t>
            </a:r>
            <a:r>
              <a:rPr lang="en-GB" dirty="0"/>
              <a:t>/publication/44827177_Multilevel_Analysis_An_Introduction_to_Basic_and_Advanced_Multilevel_Modeling</a:t>
            </a:r>
          </a:p>
        </p:txBody>
      </p:sp>
      <p:sp>
        <p:nvSpPr>
          <p:cNvPr id="4" name="Slide Number Placeholder 3"/>
          <p:cNvSpPr>
            <a:spLocks noGrp="1"/>
          </p:cNvSpPr>
          <p:nvPr>
            <p:ph type="sldNum" sz="quarter" idx="5"/>
          </p:nvPr>
        </p:nvSpPr>
        <p:spPr/>
        <p:txBody>
          <a:bodyPr/>
          <a:lstStyle/>
          <a:p>
            <a:fld id="{77C3477A-4BFA-E246-9F14-737FA97F7821}" type="slidenum">
              <a:rPr lang="en-US" smtClean="0"/>
              <a:t>9</a:t>
            </a:fld>
            <a:endParaRPr lang="en-US"/>
          </a:p>
        </p:txBody>
      </p:sp>
    </p:spTree>
    <p:extLst>
      <p:ext uri="{BB962C8B-B14F-4D97-AF65-F5344CB8AC3E}">
        <p14:creationId xmlns:p14="http://schemas.microsoft.com/office/powerpoint/2010/main" val="3592910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density plot of the residuals from the model</a:t>
            </a:r>
          </a:p>
          <a:p>
            <a:endParaRPr lang="en-GB" dirty="0"/>
          </a:p>
          <a:p>
            <a:r>
              <a:rPr lang="en-GB" dirty="0"/>
              <a:t>These look mostly fine.</a:t>
            </a:r>
          </a:p>
        </p:txBody>
      </p:sp>
      <p:sp>
        <p:nvSpPr>
          <p:cNvPr id="4" name="Slide Number Placeholder 3"/>
          <p:cNvSpPr>
            <a:spLocks noGrp="1"/>
          </p:cNvSpPr>
          <p:nvPr>
            <p:ph type="sldNum" sz="quarter" idx="5"/>
          </p:nvPr>
        </p:nvSpPr>
        <p:spPr/>
        <p:txBody>
          <a:bodyPr/>
          <a:lstStyle/>
          <a:p>
            <a:fld id="{77C3477A-4BFA-E246-9F14-737FA97F7821}" type="slidenum">
              <a:rPr lang="en-US" smtClean="0"/>
              <a:t>11</a:t>
            </a:fld>
            <a:endParaRPr lang="en-US"/>
          </a:p>
        </p:txBody>
      </p:sp>
    </p:spTree>
    <p:extLst>
      <p:ext uri="{BB962C8B-B14F-4D97-AF65-F5344CB8AC3E}">
        <p14:creationId xmlns:p14="http://schemas.microsoft.com/office/powerpoint/2010/main" val="3467742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a:t>
            </a:r>
            <a:r>
              <a:rPr lang="en-GB" dirty="0" err="1"/>
              <a:t>qq</a:t>
            </a:r>
            <a:r>
              <a:rPr lang="en-GB" dirty="0"/>
              <a:t> plot is another way of showing the same thing</a:t>
            </a:r>
          </a:p>
        </p:txBody>
      </p:sp>
      <p:sp>
        <p:nvSpPr>
          <p:cNvPr id="4" name="Slide Number Placeholder 3"/>
          <p:cNvSpPr>
            <a:spLocks noGrp="1"/>
          </p:cNvSpPr>
          <p:nvPr>
            <p:ph type="sldNum" sz="quarter" idx="5"/>
          </p:nvPr>
        </p:nvSpPr>
        <p:spPr/>
        <p:txBody>
          <a:bodyPr/>
          <a:lstStyle/>
          <a:p>
            <a:fld id="{77C3477A-4BFA-E246-9F14-737FA97F7821}" type="slidenum">
              <a:rPr lang="en-US" smtClean="0"/>
              <a:t>12</a:t>
            </a:fld>
            <a:endParaRPr lang="en-US"/>
          </a:p>
        </p:txBody>
      </p:sp>
    </p:spTree>
    <p:extLst>
      <p:ext uri="{BB962C8B-B14F-4D97-AF65-F5344CB8AC3E}">
        <p14:creationId xmlns:p14="http://schemas.microsoft.com/office/powerpoint/2010/main" val="2054754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D9A4-0570-0143-B953-5EE423018E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7CBB5A-D303-644E-B4DD-B02A9AF027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3A2055-BFAF-B141-BF72-46C2FC8ED0B6}"/>
              </a:ext>
            </a:extLst>
          </p:cNvPr>
          <p:cNvSpPr>
            <a:spLocks noGrp="1"/>
          </p:cNvSpPr>
          <p:nvPr>
            <p:ph type="dt" sz="half" idx="10"/>
          </p:nvPr>
        </p:nvSpPr>
        <p:spPr/>
        <p:txBody>
          <a:bodyPr/>
          <a:lstStyle/>
          <a:p>
            <a:fld id="{5CD02B1A-7898-884A-98E6-FBCEA20661EF}" type="datetimeFigureOut">
              <a:rPr lang="en-US" smtClean="0"/>
              <a:t>3/4/21</a:t>
            </a:fld>
            <a:endParaRPr lang="en-US"/>
          </a:p>
        </p:txBody>
      </p:sp>
      <p:sp>
        <p:nvSpPr>
          <p:cNvPr id="5" name="Footer Placeholder 4">
            <a:extLst>
              <a:ext uri="{FF2B5EF4-FFF2-40B4-BE49-F238E27FC236}">
                <a16:creationId xmlns:a16="http://schemas.microsoft.com/office/drawing/2014/main" id="{3C68D18F-ADD2-3B41-943F-49755DBD9E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5B960-0C77-0D43-AABF-35994C6CD016}"/>
              </a:ext>
            </a:extLst>
          </p:cNvPr>
          <p:cNvSpPr>
            <a:spLocks noGrp="1"/>
          </p:cNvSpPr>
          <p:nvPr>
            <p:ph type="sldNum" sz="quarter" idx="12"/>
          </p:nvPr>
        </p:nvSpPr>
        <p:spPr/>
        <p:txBody>
          <a:bodyPr/>
          <a:lstStyle/>
          <a:p>
            <a:fld id="{697C03EB-C618-2A48-84DC-919F3D6DB590}" type="slidenum">
              <a:rPr lang="en-US" smtClean="0"/>
              <a:t>‹#›</a:t>
            </a:fld>
            <a:endParaRPr lang="en-US"/>
          </a:p>
        </p:txBody>
      </p:sp>
    </p:spTree>
    <p:extLst>
      <p:ext uri="{BB962C8B-B14F-4D97-AF65-F5344CB8AC3E}">
        <p14:creationId xmlns:p14="http://schemas.microsoft.com/office/powerpoint/2010/main" val="3001154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310FD-C5DD-9740-BCF9-F3C7D621FA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3C149F-F34F-8045-A575-3F9D69B154B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3D5CF0-1AF2-464F-A504-C3D03FD8F964}"/>
              </a:ext>
            </a:extLst>
          </p:cNvPr>
          <p:cNvSpPr>
            <a:spLocks noGrp="1"/>
          </p:cNvSpPr>
          <p:nvPr>
            <p:ph type="dt" sz="half" idx="10"/>
          </p:nvPr>
        </p:nvSpPr>
        <p:spPr/>
        <p:txBody>
          <a:bodyPr/>
          <a:lstStyle/>
          <a:p>
            <a:fld id="{5CD02B1A-7898-884A-98E6-FBCEA20661EF}" type="datetimeFigureOut">
              <a:rPr lang="en-US" smtClean="0"/>
              <a:t>3/4/21</a:t>
            </a:fld>
            <a:endParaRPr lang="en-US"/>
          </a:p>
        </p:txBody>
      </p:sp>
      <p:sp>
        <p:nvSpPr>
          <p:cNvPr id="5" name="Footer Placeholder 4">
            <a:extLst>
              <a:ext uri="{FF2B5EF4-FFF2-40B4-BE49-F238E27FC236}">
                <a16:creationId xmlns:a16="http://schemas.microsoft.com/office/drawing/2014/main" id="{8DA166C7-EF57-A441-A57F-C35F32A9F9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9CDD3-17A6-634A-BFB2-B09F7D73CEF2}"/>
              </a:ext>
            </a:extLst>
          </p:cNvPr>
          <p:cNvSpPr>
            <a:spLocks noGrp="1"/>
          </p:cNvSpPr>
          <p:nvPr>
            <p:ph type="sldNum" sz="quarter" idx="12"/>
          </p:nvPr>
        </p:nvSpPr>
        <p:spPr/>
        <p:txBody>
          <a:bodyPr/>
          <a:lstStyle/>
          <a:p>
            <a:fld id="{697C03EB-C618-2A48-84DC-919F3D6DB590}" type="slidenum">
              <a:rPr lang="en-US" smtClean="0"/>
              <a:t>‹#›</a:t>
            </a:fld>
            <a:endParaRPr lang="en-US"/>
          </a:p>
        </p:txBody>
      </p:sp>
    </p:spTree>
    <p:extLst>
      <p:ext uri="{BB962C8B-B14F-4D97-AF65-F5344CB8AC3E}">
        <p14:creationId xmlns:p14="http://schemas.microsoft.com/office/powerpoint/2010/main" val="322596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3021BD-9DE8-7948-B283-424A49A3EB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2F14E2-D907-FB41-975C-BD2C23F9C31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EE3F34-3923-9747-908E-EF879B477AFF}"/>
              </a:ext>
            </a:extLst>
          </p:cNvPr>
          <p:cNvSpPr>
            <a:spLocks noGrp="1"/>
          </p:cNvSpPr>
          <p:nvPr>
            <p:ph type="dt" sz="half" idx="10"/>
          </p:nvPr>
        </p:nvSpPr>
        <p:spPr/>
        <p:txBody>
          <a:bodyPr/>
          <a:lstStyle/>
          <a:p>
            <a:fld id="{5CD02B1A-7898-884A-98E6-FBCEA20661EF}" type="datetimeFigureOut">
              <a:rPr lang="en-US" smtClean="0"/>
              <a:t>3/4/21</a:t>
            </a:fld>
            <a:endParaRPr lang="en-US"/>
          </a:p>
        </p:txBody>
      </p:sp>
      <p:sp>
        <p:nvSpPr>
          <p:cNvPr id="5" name="Footer Placeholder 4">
            <a:extLst>
              <a:ext uri="{FF2B5EF4-FFF2-40B4-BE49-F238E27FC236}">
                <a16:creationId xmlns:a16="http://schemas.microsoft.com/office/drawing/2014/main" id="{78ADA2BA-CB3B-6647-9A7A-9AC6ADD55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1AC456-7B30-4149-9F5E-F0D8E42A93E5}"/>
              </a:ext>
            </a:extLst>
          </p:cNvPr>
          <p:cNvSpPr>
            <a:spLocks noGrp="1"/>
          </p:cNvSpPr>
          <p:nvPr>
            <p:ph type="sldNum" sz="quarter" idx="12"/>
          </p:nvPr>
        </p:nvSpPr>
        <p:spPr/>
        <p:txBody>
          <a:bodyPr/>
          <a:lstStyle/>
          <a:p>
            <a:fld id="{697C03EB-C618-2A48-84DC-919F3D6DB590}" type="slidenum">
              <a:rPr lang="en-US" smtClean="0"/>
              <a:t>‹#›</a:t>
            </a:fld>
            <a:endParaRPr lang="en-US"/>
          </a:p>
        </p:txBody>
      </p:sp>
    </p:spTree>
    <p:extLst>
      <p:ext uri="{BB962C8B-B14F-4D97-AF65-F5344CB8AC3E}">
        <p14:creationId xmlns:p14="http://schemas.microsoft.com/office/powerpoint/2010/main" val="946576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F8AD5-3CD1-1741-9E28-E34685AC09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9D4CF7-9E11-0D4A-B593-18A294BBBE7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11ECA1-8E4C-A94D-9708-1B0738688AA8}"/>
              </a:ext>
            </a:extLst>
          </p:cNvPr>
          <p:cNvSpPr>
            <a:spLocks noGrp="1"/>
          </p:cNvSpPr>
          <p:nvPr>
            <p:ph type="dt" sz="half" idx="10"/>
          </p:nvPr>
        </p:nvSpPr>
        <p:spPr/>
        <p:txBody>
          <a:bodyPr/>
          <a:lstStyle/>
          <a:p>
            <a:fld id="{5CD02B1A-7898-884A-98E6-FBCEA20661EF}" type="datetimeFigureOut">
              <a:rPr lang="en-US" smtClean="0"/>
              <a:t>3/4/21</a:t>
            </a:fld>
            <a:endParaRPr lang="en-US"/>
          </a:p>
        </p:txBody>
      </p:sp>
      <p:sp>
        <p:nvSpPr>
          <p:cNvPr id="5" name="Footer Placeholder 4">
            <a:extLst>
              <a:ext uri="{FF2B5EF4-FFF2-40B4-BE49-F238E27FC236}">
                <a16:creationId xmlns:a16="http://schemas.microsoft.com/office/drawing/2014/main" id="{9F38A45C-83A4-6C48-9A1E-CAB0ED6A14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3BC5B-509E-9B48-915A-360DDFF4B082}"/>
              </a:ext>
            </a:extLst>
          </p:cNvPr>
          <p:cNvSpPr>
            <a:spLocks noGrp="1"/>
          </p:cNvSpPr>
          <p:nvPr>
            <p:ph type="sldNum" sz="quarter" idx="12"/>
          </p:nvPr>
        </p:nvSpPr>
        <p:spPr/>
        <p:txBody>
          <a:bodyPr/>
          <a:lstStyle/>
          <a:p>
            <a:fld id="{697C03EB-C618-2A48-84DC-919F3D6DB590}" type="slidenum">
              <a:rPr lang="en-US" smtClean="0"/>
              <a:t>‹#›</a:t>
            </a:fld>
            <a:endParaRPr lang="en-US"/>
          </a:p>
        </p:txBody>
      </p:sp>
    </p:spTree>
    <p:extLst>
      <p:ext uri="{BB962C8B-B14F-4D97-AF65-F5344CB8AC3E}">
        <p14:creationId xmlns:p14="http://schemas.microsoft.com/office/powerpoint/2010/main" val="3338022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7341-31B0-524B-A1C9-C005082C23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C2E079-97E4-6442-8F1C-C98672B510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4C5745B-97AF-0248-953D-979571C294D2}"/>
              </a:ext>
            </a:extLst>
          </p:cNvPr>
          <p:cNvSpPr>
            <a:spLocks noGrp="1"/>
          </p:cNvSpPr>
          <p:nvPr>
            <p:ph type="dt" sz="half" idx="10"/>
          </p:nvPr>
        </p:nvSpPr>
        <p:spPr/>
        <p:txBody>
          <a:bodyPr/>
          <a:lstStyle/>
          <a:p>
            <a:fld id="{5CD02B1A-7898-884A-98E6-FBCEA20661EF}" type="datetimeFigureOut">
              <a:rPr lang="en-US" smtClean="0"/>
              <a:t>3/4/21</a:t>
            </a:fld>
            <a:endParaRPr lang="en-US"/>
          </a:p>
        </p:txBody>
      </p:sp>
      <p:sp>
        <p:nvSpPr>
          <p:cNvPr id="5" name="Footer Placeholder 4">
            <a:extLst>
              <a:ext uri="{FF2B5EF4-FFF2-40B4-BE49-F238E27FC236}">
                <a16:creationId xmlns:a16="http://schemas.microsoft.com/office/drawing/2014/main" id="{AEAF54FA-4C6B-DA4A-A260-5197130B6C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34CD71-49D4-7947-92F8-A845077F04F7}"/>
              </a:ext>
            </a:extLst>
          </p:cNvPr>
          <p:cNvSpPr>
            <a:spLocks noGrp="1"/>
          </p:cNvSpPr>
          <p:nvPr>
            <p:ph type="sldNum" sz="quarter" idx="12"/>
          </p:nvPr>
        </p:nvSpPr>
        <p:spPr/>
        <p:txBody>
          <a:bodyPr/>
          <a:lstStyle/>
          <a:p>
            <a:fld id="{697C03EB-C618-2A48-84DC-919F3D6DB590}" type="slidenum">
              <a:rPr lang="en-US" smtClean="0"/>
              <a:t>‹#›</a:t>
            </a:fld>
            <a:endParaRPr lang="en-US"/>
          </a:p>
        </p:txBody>
      </p:sp>
    </p:spTree>
    <p:extLst>
      <p:ext uri="{BB962C8B-B14F-4D97-AF65-F5344CB8AC3E}">
        <p14:creationId xmlns:p14="http://schemas.microsoft.com/office/powerpoint/2010/main" val="914070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7022-D703-7B44-8D18-21FE8F419D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A919D8-DF94-BC48-9ED6-ABB769E82C2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C85106-DA5B-994E-95B2-29F5C3C1F1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B0D72B-8C0C-D942-A03B-B4830F8AACC6}"/>
              </a:ext>
            </a:extLst>
          </p:cNvPr>
          <p:cNvSpPr>
            <a:spLocks noGrp="1"/>
          </p:cNvSpPr>
          <p:nvPr>
            <p:ph type="dt" sz="half" idx="10"/>
          </p:nvPr>
        </p:nvSpPr>
        <p:spPr/>
        <p:txBody>
          <a:bodyPr/>
          <a:lstStyle/>
          <a:p>
            <a:fld id="{5CD02B1A-7898-884A-98E6-FBCEA20661EF}" type="datetimeFigureOut">
              <a:rPr lang="en-US" smtClean="0"/>
              <a:t>3/4/21</a:t>
            </a:fld>
            <a:endParaRPr lang="en-US"/>
          </a:p>
        </p:txBody>
      </p:sp>
      <p:sp>
        <p:nvSpPr>
          <p:cNvPr id="6" name="Footer Placeholder 5">
            <a:extLst>
              <a:ext uri="{FF2B5EF4-FFF2-40B4-BE49-F238E27FC236}">
                <a16:creationId xmlns:a16="http://schemas.microsoft.com/office/drawing/2014/main" id="{FF625765-01CF-F54D-B5F2-BCAB3F1A9A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E087D4-A5D8-2E42-A544-1A9CC3361672}"/>
              </a:ext>
            </a:extLst>
          </p:cNvPr>
          <p:cNvSpPr>
            <a:spLocks noGrp="1"/>
          </p:cNvSpPr>
          <p:nvPr>
            <p:ph type="sldNum" sz="quarter" idx="12"/>
          </p:nvPr>
        </p:nvSpPr>
        <p:spPr/>
        <p:txBody>
          <a:bodyPr/>
          <a:lstStyle/>
          <a:p>
            <a:fld id="{697C03EB-C618-2A48-84DC-919F3D6DB590}" type="slidenum">
              <a:rPr lang="en-US" smtClean="0"/>
              <a:t>‹#›</a:t>
            </a:fld>
            <a:endParaRPr lang="en-US"/>
          </a:p>
        </p:txBody>
      </p:sp>
    </p:spTree>
    <p:extLst>
      <p:ext uri="{BB962C8B-B14F-4D97-AF65-F5344CB8AC3E}">
        <p14:creationId xmlns:p14="http://schemas.microsoft.com/office/powerpoint/2010/main" val="2593637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9F8EE-3E81-C244-BD46-5E6637A685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517D41-1E95-2C41-BF2F-EE56889C3D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9F6ADC8-1AC5-5A4A-B2B7-9E3FE1F7F46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5DDDD6-E8E9-1741-A1FE-4FCBD8F759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FFB6A6C-B884-2A4B-B7BF-F4D6A4868F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38F060-35BF-4042-8F21-A25BD37A163A}"/>
              </a:ext>
            </a:extLst>
          </p:cNvPr>
          <p:cNvSpPr>
            <a:spLocks noGrp="1"/>
          </p:cNvSpPr>
          <p:nvPr>
            <p:ph type="dt" sz="half" idx="10"/>
          </p:nvPr>
        </p:nvSpPr>
        <p:spPr/>
        <p:txBody>
          <a:bodyPr/>
          <a:lstStyle/>
          <a:p>
            <a:fld id="{5CD02B1A-7898-884A-98E6-FBCEA20661EF}" type="datetimeFigureOut">
              <a:rPr lang="en-US" smtClean="0"/>
              <a:t>3/4/21</a:t>
            </a:fld>
            <a:endParaRPr lang="en-US"/>
          </a:p>
        </p:txBody>
      </p:sp>
      <p:sp>
        <p:nvSpPr>
          <p:cNvPr id="8" name="Footer Placeholder 7">
            <a:extLst>
              <a:ext uri="{FF2B5EF4-FFF2-40B4-BE49-F238E27FC236}">
                <a16:creationId xmlns:a16="http://schemas.microsoft.com/office/drawing/2014/main" id="{13BCCEE6-41D4-794E-941F-CBEA8755E2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08FF4E-FF3A-CB4F-8A5D-9B673345443B}"/>
              </a:ext>
            </a:extLst>
          </p:cNvPr>
          <p:cNvSpPr>
            <a:spLocks noGrp="1"/>
          </p:cNvSpPr>
          <p:nvPr>
            <p:ph type="sldNum" sz="quarter" idx="12"/>
          </p:nvPr>
        </p:nvSpPr>
        <p:spPr/>
        <p:txBody>
          <a:bodyPr/>
          <a:lstStyle/>
          <a:p>
            <a:fld id="{697C03EB-C618-2A48-84DC-919F3D6DB590}" type="slidenum">
              <a:rPr lang="en-US" smtClean="0"/>
              <a:t>‹#›</a:t>
            </a:fld>
            <a:endParaRPr lang="en-US"/>
          </a:p>
        </p:txBody>
      </p:sp>
    </p:spTree>
    <p:extLst>
      <p:ext uri="{BB962C8B-B14F-4D97-AF65-F5344CB8AC3E}">
        <p14:creationId xmlns:p14="http://schemas.microsoft.com/office/powerpoint/2010/main" val="3321970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DC12C-E38F-624C-B52E-7E3A5446F9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F86419-E645-6745-99BE-05149D794021}"/>
              </a:ext>
            </a:extLst>
          </p:cNvPr>
          <p:cNvSpPr>
            <a:spLocks noGrp="1"/>
          </p:cNvSpPr>
          <p:nvPr>
            <p:ph type="dt" sz="half" idx="10"/>
          </p:nvPr>
        </p:nvSpPr>
        <p:spPr/>
        <p:txBody>
          <a:bodyPr/>
          <a:lstStyle/>
          <a:p>
            <a:fld id="{5CD02B1A-7898-884A-98E6-FBCEA20661EF}" type="datetimeFigureOut">
              <a:rPr lang="en-US" smtClean="0"/>
              <a:t>3/4/21</a:t>
            </a:fld>
            <a:endParaRPr lang="en-US"/>
          </a:p>
        </p:txBody>
      </p:sp>
      <p:sp>
        <p:nvSpPr>
          <p:cNvPr id="4" name="Footer Placeholder 3">
            <a:extLst>
              <a:ext uri="{FF2B5EF4-FFF2-40B4-BE49-F238E27FC236}">
                <a16:creationId xmlns:a16="http://schemas.microsoft.com/office/drawing/2014/main" id="{C4119140-F461-D24F-ABE4-D9971E730D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886438-722E-5748-AF5C-D68B53587601}"/>
              </a:ext>
            </a:extLst>
          </p:cNvPr>
          <p:cNvSpPr>
            <a:spLocks noGrp="1"/>
          </p:cNvSpPr>
          <p:nvPr>
            <p:ph type="sldNum" sz="quarter" idx="12"/>
          </p:nvPr>
        </p:nvSpPr>
        <p:spPr/>
        <p:txBody>
          <a:bodyPr/>
          <a:lstStyle/>
          <a:p>
            <a:fld id="{697C03EB-C618-2A48-84DC-919F3D6DB590}" type="slidenum">
              <a:rPr lang="en-US" smtClean="0"/>
              <a:t>‹#›</a:t>
            </a:fld>
            <a:endParaRPr lang="en-US"/>
          </a:p>
        </p:txBody>
      </p:sp>
    </p:spTree>
    <p:extLst>
      <p:ext uri="{BB962C8B-B14F-4D97-AF65-F5344CB8AC3E}">
        <p14:creationId xmlns:p14="http://schemas.microsoft.com/office/powerpoint/2010/main" val="1212273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0BB3BE-15C9-C540-B6AF-21A177DBA68E}"/>
              </a:ext>
            </a:extLst>
          </p:cNvPr>
          <p:cNvSpPr>
            <a:spLocks noGrp="1"/>
          </p:cNvSpPr>
          <p:nvPr>
            <p:ph type="dt" sz="half" idx="10"/>
          </p:nvPr>
        </p:nvSpPr>
        <p:spPr/>
        <p:txBody>
          <a:bodyPr/>
          <a:lstStyle/>
          <a:p>
            <a:fld id="{5CD02B1A-7898-884A-98E6-FBCEA20661EF}" type="datetimeFigureOut">
              <a:rPr lang="en-US" smtClean="0"/>
              <a:t>3/4/21</a:t>
            </a:fld>
            <a:endParaRPr lang="en-US"/>
          </a:p>
        </p:txBody>
      </p:sp>
      <p:sp>
        <p:nvSpPr>
          <p:cNvPr id="3" name="Footer Placeholder 2">
            <a:extLst>
              <a:ext uri="{FF2B5EF4-FFF2-40B4-BE49-F238E27FC236}">
                <a16:creationId xmlns:a16="http://schemas.microsoft.com/office/drawing/2014/main" id="{0547E00F-9952-A444-ADAC-A806B4E99F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83C759-D3FF-8C4E-A4C8-49C3DF3E1D6F}"/>
              </a:ext>
            </a:extLst>
          </p:cNvPr>
          <p:cNvSpPr>
            <a:spLocks noGrp="1"/>
          </p:cNvSpPr>
          <p:nvPr>
            <p:ph type="sldNum" sz="quarter" idx="12"/>
          </p:nvPr>
        </p:nvSpPr>
        <p:spPr/>
        <p:txBody>
          <a:bodyPr/>
          <a:lstStyle/>
          <a:p>
            <a:fld id="{697C03EB-C618-2A48-84DC-919F3D6DB590}" type="slidenum">
              <a:rPr lang="en-US" smtClean="0"/>
              <a:t>‹#›</a:t>
            </a:fld>
            <a:endParaRPr lang="en-US"/>
          </a:p>
        </p:txBody>
      </p:sp>
    </p:spTree>
    <p:extLst>
      <p:ext uri="{BB962C8B-B14F-4D97-AF65-F5344CB8AC3E}">
        <p14:creationId xmlns:p14="http://schemas.microsoft.com/office/powerpoint/2010/main" val="3320054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251C6-AB6B-D74C-BFAA-C86939CB33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55DF99-4B97-934B-8FBF-AE15BBE87C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08A2C0-690B-7945-BFD5-701BFD12E7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25F617-A0E9-0043-98D4-86C22813FFAD}"/>
              </a:ext>
            </a:extLst>
          </p:cNvPr>
          <p:cNvSpPr>
            <a:spLocks noGrp="1"/>
          </p:cNvSpPr>
          <p:nvPr>
            <p:ph type="dt" sz="half" idx="10"/>
          </p:nvPr>
        </p:nvSpPr>
        <p:spPr/>
        <p:txBody>
          <a:bodyPr/>
          <a:lstStyle/>
          <a:p>
            <a:fld id="{5CD02B1A-7898-884A-98E6-FBCEA20661EF}" type="datetimeFigureOut">
              <a:rPr lang="en-US" smtClean="0"/>
              <a:t>3/4/21</a:t>
            </a:fld>
            <a:endParaRPr lang="en-US"/>
          </a:p>
        </p:txBody>
      </p:sp>
      <p:sp>
        <p:nvSpPr>
          <p:cNvPr id="6" name="Footer Placeholder 5">
            <a:extLst>
              <a:ext uri="{FF2B5EF4-FFF2-40B4-BE49-F238E27FC236}">
                <a16:creationId xmlns:a16="http://schemas.microsoft.com/office/drawing/2014/main" id="{83015055-BB10-BF40-A6D1-FB738F9DE8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1088D1-B6C6-8D44-B425-213CEF4AC7B2}"/>
              </a:ext>
            </a:extLst>
          </p:cNvPr>
          <p:cNvSpPr>
            <a:spLocks noGrp="1"/>
          </p:cNvSpPr>
          <p:nvPr>
            <p:ph type="sldNum" sz="quarter" idx="12"/>
          </p:nvPr>
        </p:nvSpPr>
        <p:spPr/>
        <p:txBody>
          <a:bodyPr/>
          <a:lstStyle/>
          <a:p>
            <a:fld id="{697C03EB-C618-2A48-84DC-919F3D6DB590}" type="slidenum">
              <a:rPr lang="en-US" smtClean="0"/>
              <a:t>‹#›</a:t>
            </a:fld>
            <a:endParaRPr lang="en-US"/>
          </a:p>
        </p:txBody>
      </p:sp>
    </p:spTree>
    <p:extLst>
      <p:ext uri="{BB962C8B-B14F-4D97-AF65-F5344CB8AC3E}">
        <p14:creationId xmlns:p14="http://schemas.microsoft.com/office/powerpoint/2010/main" val="1865267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72AA-D1DE-864B-86AF-2982C69F05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ED7377-1F11-9647-935A-594CB6908C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D07EE4-DBE9-C849-A403-9DC4BCA920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0A5F5CD-46F9-F74B-92F9-DEDC87BAE9DC}"/>
              </a:ext>
            </a:extLst>
          </p:cNvPr>
          <p:cNvSpPr>
            <a:spLocks noGrp="1"/>
          </p:cNvSpPr>
          <p:nvPr>
            <p:ph type="dt" sz="half" idx="10"/>
          </p:nvPr>
        </p:nvSpPr>
        <p:spPr/>
        <p:txBody>
          <a:bodyPr/>
          <a:lstStyle/>
          <a:p>
            <a:fld id="{5CD02B1A-7898-884A-98E6-FBCEA20661EF}" type="datetimeFigureOut">
              <a:rPr lang="en-US" smtClean="0"/>
              <a:t>3/4/21</a:t>
            </a:fld>
            <a:endParaRPr lang="en-US"/>
          </a:p>
        </p:txBody>
      </p:sp>
      <p:sp>
        <p:nvSpPr>
          <p:cNvPr id="6" name="Footer Placeholder 5">
            <a:extLst>
              <a:ext uri="{FF2B5EF4-FFF2-40B4-BE49-F238E27FC236}">
                <a16:creationId xmlns:a16="http://schemas.microsoft.com/office/drawing/2014/main" id="{ED6467D5-C97C-A744-AB6C-A36DECD563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4D23DE-C0AF-9B49-8E44-F43645FD1C3F}"/>
              </a:ext>
            </a:extLst>
          </p:cNvPr>
          <p:cNvSpPr>
            <a:spLocks noGrp="1"/>
          </p:cNvSpPr>
          <p:nvPr>
            <p:ph type="sldNum" sz="quarter" idx="12"/>
          </p:nvPr>
        </p:nvSpPr>
        <p:spPr/>
        <p:txBody>
          <a:bodyPr/>
          <a:lstStyle/>
          <a:p>
            <a:fld id="{697C03EB-C618-2A48-84DC-919F3D6DB590}" type="slidenum">
              <a:rPr lang="en-US" smtClean="0"/>
              <a:t>‹#›</a:t>
            </a:fld>
            <a:endParaRPr lang="en-US"/>
          </a:p>
        </p:txBody>
      </p:sp>
    </p:spTree>
    <p:extLst>
      <p:ext uri="{BB962C8B-B14F-4D97-AF65-F5344CB8AC3E}">
        <p14:creationId xmlns:p14="http://schemas.microsoft.com/office/powerpoint/2010/main" val="2782168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6C473A-94BF-7D46-9491-A5C6B322D9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E86AEE-1C00-C747-A368-D2011B6499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0E96A7-8847-7F42-9563-CBF7D5D584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D02B1A-7898-884A-98E6-FBCEA20661EF}" type="datetimeFigureOut">
              <a:rPr lang="en-US" smtClean="0"/>
              <a:t>3/4/21</a:t>
            </a:fld>
            <a:endParaRPr lang="en-US"/>
          </a:p>
        </p:txBody>
      </p:sp>
      <p:sp>
        <p:nvSpPr>
          <p:cNvPr id="5" name="Footer Placeholder 4">
            <a:extLst>
              <a:ext uri="{FF2B5EF4-FFF2-40B4-BE49-F238E27FC236}">
                <a16:creationId xmlns:a16="http://schemas.microsoft.com/office/drawing/2014/main" id="{37AC5DE2-5171-7B40-AB06-7FDBD50D3A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71A8F8-18FD-224F-8E19-73EEC86CD0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7C03EB-C618-2A48-84DC-919F3D6DB590}" type="slidenum">
              <a:rPr lang="en-US" smtClean="0"/>
              <a:t>‹#›</a:t>
            </a:fld>
            <a:endParaRPr lang="en-US"/>
          </a:p>
        </p:txBody>
      </p:sp>
    </p:spTree>
    <p:extLst>
      <p:ext uri="{BB962C8B-B14F-4D97-AF65-F5344CB8AC3E}">
        <p14:creationId xmlns:p14="http://schemas.microsoft.com/office/powerpoint/2010/main" val="1099290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www.stat.columbia.edu/~gelman/research/published/standardizing7.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14.png"/><Relationship Id="rId7" Type="http://schemas.openxmlformats.org/officeDocument/2006/relationships/customXml" Target="../ink/ink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customXml" Target="../ink/ink1.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customXml" Target="../ink/ink3.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94426A5-75F4-AE4C-85AA-4B120BAF6A7C}"/>
              </a:ext>
            </a:extLst>
          </p:cNvPr>
          <p:cNvPicPr>
            <a:picLocks noGrp="1" noChangeAspect="1"/>
          </p:cNvPicPr>
          <p:nvPr>
            <p:ph idx="1"/>
          </p:nvPr>
        </p:nvPicPr>
        <p:blipFill>
          <a:blip r:embed="rId3"/>
          <a:stretch>
            <a:fillRect/>
          </a:stretch>
        </p:blipFill>
        <p:spPr>
          <a:xfrm>
            <a:off x="0" y="-2908092"/>
            <a:ext cx="12636708" cy="8424472"/>
          </a:xfrm>
          <a:prstGeom prst="rect">
            <a:avLst/>
          </a:prstGeom>
        </p:spPr>
      </p:pic>
      <p:sp>
        <p:nvSpPr>
          <p:cNvPr id="2" name="Title 1">
            <a:extLst>
              <a:ext uri="{FF2B5EF4-FFF2-40B4-BE49-F238E27FC236}">
                <a16:creationId xmlns:a16="http://schemas.microsoft.com/office/drawing/2014/main" id="{1B3707F1-408F-A142-A45E-CB24F87AB60D}"/>
              </a:ext>
            </a:extLst>
          </p:cNvPr>
          <p:cNvSpPr>
            <a:spLocks noGrp="1"/>
          </p:cNvSpPr>
          <p:nvPr>
            <p:ph type="title"/>
          </p:nvPr>
        </p:nvSpPr>
        <p:spPr>
          <a:xfrm>
            <a:off x="462197" y="4877164"/>
            <a:ext cx="10515600" cy="2722849"/>
          </a:xfrm>
        </p:spPr>
        <p:txBody>
          <a:bodyPr>
            <a:normAutofit/>
          </a:bodyPr>
          <a:lstStyle/>
          <a:p>
            <a:r>
              <a:rPr lang="en-US" sz="6000" b="1" dirty="0">
                <a:latin typeface="+mn-lt"/>
              </a:rPr>
              <a:t>Details and reporting</a:t>
            </a:r>
          </a:p>
        </p:txBody>
      </p:sp>
    </p:spTree>
    <p:extLst>
      <p:ext uri="{BB962C8B-B14F-4D97-AF65-F5344CB8AC3E}">
        <p14:creationId xmlns:p14="http://schemas.microsoft.com/office/powerpoint/2010/main" val="2013058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A15DE-1234-364C-8D58-2A8EE14AE58A}"/>
              </a:ext>
            </a:extLst>
          </p:cNvPr>
          <p:cNvSpPr>
            <a:spLocks noGrp="1"/>
          </p:cNvSpPr>
          <p:nvPr>
            <p:ph type="title"/>
          </p:nvPr>
        </p:nvSpPr>
        <p:spPr/>
        <p:txBody>
          <a:bodyPr/>
          <a:lstStyle/>
          <a:p>
            <a:r>
              <a:rPr lang="en-GB" dirty="0"/>
              <a:t>Assumptions</a:t>
            </a:r>
          </a:p>
        </p:txBody>
      </p:sp>
      <p:sp>
        <p:nvSpPr>
          <p:cNvPr id="3" name="Content Placeholder 2">
            <a:extLst>
              <a:ext uri="{FF2B5EF4-FFF2-40B4-BE49-F238E27FC236}">
                <a16:creationId xmlns:a16="http://schemas.microsoft.com/office/drawing/2014/main" id="{FF19EC27-2A93-394C-9590-45759F50C131}"/>
              </a:ext>
            </a:extLst>
          </p:cNvPr>
          <p:cNvSpPr>
            <a:spLocks noGrp="1"/>
          </p:cNvSpPr>
          <p:nvPr>
            <p:ph idx="1"/>
          </p:nvPr>
        </p:nvSpPr>
        <p:spPr/>
        <p:txBody>
          <a:bodyPr/>
          <a:lstStyle/>
          <a:p>
            <a:r>
              <a:rPr lang="en-GB" dirty="0"/>
              <a:t>Normality of residuals</a:t>
            </a:r>
          </a:p>
          <a:p>
            <a:r>
              <a:rPr lang="en-GB" dirty="0"/>
              <a:t>Homogeneity of Variance/Homoscedasticity</a:t>
            </a:r>
          </a:p>
          <a:p>
            <a:endParaRPr lang="en-GB" dirty="0"/>
          </a:p>
          <a:p>
            <a:r>
              <a:rPr lang="en-GB" dirty="0"/>
              <a:t>Others (but those are most important)</a:t>
            </a:r>
          </a:p>
        </p:txBody>
      </p:sp>
    </p:spTree>
    <p:extLst>
      <p:ext uri="{BB962C8B-B14F-4D97-AF65-F5344CB8AC3E}">
        <p14:creationId xmlns:p14="http://schemas.microsoft.com/office/powerpoint/2010/main" val="526594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B012E-2B76-F644-886F-FDAC159B2502}"/>
              </a:ext>
            </a:extLst>
          </p:cNvPr>
          <p:cNvSpPr>
            <a:spLocks noGrp="1"/>
          </p:cNvSpPr>
          <p:nvPr>
            <p:ph type="title"/>
          </p:nvPr>
        </p:nvSpPr>
        <p:spPr/>
        <p:txBody>
          <a:bodyPr/>
          <a:lstStyle/>
          <a:p>
            <a:r>
              <a:rPr lang="en-GB" dirty="0"/>
              <a:t>Normality of residuals </a:t>
            </a:r>
          </a:p>
        </p:txBody>
      </p:sp>
      <p:pic>
        <p:nvPicPr>
          <p:cNvPr id="5" name="Content Placeholder 4" descr="Chart, line chart&#10;&#10;Description automatically generated">
            <a:extLst>
              <a:ext uri="{FF2B5EF4-FFF2-40B4-BE49-F238E27FC236}">
                <a16:creationId xmlns:a16="http://schemas.microsoft.com/office/drawing/2014/main" id="{F49FF03E-34FA-2D4A-8E3A-56342A7BA3C8}"/>
              </a:ext>
            </a:extLst>
          </p:cNvPr>
          <p:cNvPicPr>
            <a:picLocks noGrp="1" noChangeAspect="1"/>
          </p:cNvPicPr>
          <p:nvPr>
            <p:ph idx="1"/>
          </p:nvPr>
        </p:nvPicPr>
        <p:blipFill>
          <a:blip r:embed="rId3"/>
          <a:stretch>
            <a:fillRect/>
          </a:stretch>
        </p:blipFill>
        <p:spPr>
          <a:xfrm>
            <a:off x="3195108" y="1825625"/>
            <a:ext cx="5801784" cy="4351338"/>
          </a:xfrm>
        </p:spPr>
      </p:pic>
    </p:spTree>
    <p:extLst>
      <p:ext uri="{BB962C8B-B14F-4D97-AF65-F5344CB8AC3E}">
        <p14:creationId xmlns:p14="http://schemas.microsoft.com/office/powerpoint/2010/main" val="3992381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B012E-2B76-F644-886F-FDAC159B2502}"/>
              </a:ext>
            </a:extLst>
          </p:cNvPr>
          <p:cNvSpPr>
            <a:spLocks noGrp="1"/>
          </p:cNvSpPr>
          <p:nvPr>
            <p:ph type="title"/>
          </p:nvPr>
        </p:nvSpPr>
        <p:spPr/>
        <p:txBody>
          <a:bodyPr/>
          <a:lstStyle/>
          <a:p>
            <a:r>
              <a:rPr lang="en-GB" dirty="0"/>
              <a:t>Normality of residuals </a:t>
            </a:r>
          </a:p>
        </p:txBody>
      </p:sp>
      <p:pic>
        <p:nvPicPr>
          <p:cNvPr id="7" name="Content Placeholder 6" descr="Chart, line chart&#10;&#10;Description automatically generated">
            <a:extLst>
              <a:ext uri="{FF2B5EF4-FFF2-40B4-BE49-F238E27FC236}">
                <a16:creationId xmlns:a16="http://schemas.microsoft.com/office/drawing/2014/main" id="{FF6DE63A-639E-0B4A-AE92-517B39C001FA}"/>
              </a:ext>
            </a:extLst>
          </p:cNvPr>
          <p:cNvPicPr>
            <a:picLocks noGrp="1" noChangeAspect="1"/>
          </p:cNvPicPr>
          <p:nvPr>
            <p:ph idx="1"/>
          </p:nvPr>
        </p:nvPicPr>
        <p:blipFill>
          <a:blip r:embed="rId3"/>
          <a:stretch>
            <a:fillRect/>
          </a:stretch>
        </p:blipFill>
        <p:spPr>
          <a:xfrm>
            <a:off x="3195108" y="1825625"/>
            <a:ext cx="5801784" cy="4351338"/>
          </a:xfrm>
        </p:spPr>
      </p:pic>
    </p:spTree>
    <p:extLst>
      <p:ext uri="{BB962C8B-B14F-4D97-AF65-F5344CB8AC3E}">
        <p14:creationId xmlns:p14="http://schemas.microsoft.com/office/powerpoint/2010/main" val="583241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667B5-F1C8-7D4E-989E-3E5E5A95BBAE}"/>
              </a:ext>
            </a:extLst>
          </p:cNvPr>
          <p:cNvSpPr>
            <a:spLocks noGrp="1"/>
          </p:cNvSpPr>
          <p:nvPr>
            <p:ph type="title"/>
          </p:nvPr>
        </p:nvSpPr>
        <p:spPr/>
        <p:txBody>
          <a:bodyPr/>
          <a:lstStyle/>
          <a:p>
            <a:r>
              <a:rPr lang="en-GB" dirty="0"/>
              <a:t>Homogeneity of variance</a:t>
            </a:r>
          </a:p>
        </p:txBody>
      </p:sp>
      <p:pic>
        <p:nvPicPr>
          <p:cNvPr id="5" name="Content Placeholder 4" descr="Chart, scatter chart&#10;&#10;Description automatically generated">
            <a:extLst>
              <a:ext uri="{FF2B5EF4-FFF2-40B4-BE49-F238E27FC236}">
                <a16:creationId xmlns:a16="http://schemas.microsoft.com/office/drawing/2014/main" id="{8720383F-065F-C54F-8C95-56F882B1161A}"/>
              </a:ext>
            </a:extLst>
          </p:cNvPr>
          <p:cNvPicPr>
            <a:picLocks noGrp="1" noChangeAspect="1"/>
          </p:cNvPicPr>
          <p:nvPr>
            <p:ph idx="1"/>
          </p:nvPr>
        </p:nvPicPr>
        <p:blipFill>
          <a:blip r:embed="rId3"/>
          <a:stretch>
            <a:fillRect/>
          </a:stretch>
        </p:blipFill>
        <p:spPr>
          <a:xfrm>
            <a:off x="2239578" y="1825625"/>
            <a:ext cx="7712844" cy="4351338"/>
          </a:xfrm>
        </p:spPr>
      </p:pic>
    </p:spTree>
    <p:extLst>
      <p:ext uri="{BB962C8B-B14F-4D97-AF65-F5344CB8AC3E}">
        <p14:creationId xmlns:p14="http://schemas.microsoft.com/office/powerpoint/2010/main" val="286257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FC607-C21A-9646-824B-5A79615C9BB8}"/>
              </a:ext>
            </a:extLst>
          </p:cNvPr>
          <p:cNvSpPr>
            <a:spLocks noGrp="1"/>
          </p:cNvSpPr>
          <p:nvPr>
            <p:ph type="title"/>
          </p:nvPr>
        </p:nvSpPr>
        <p:spPr/>
        <p:txBody>
          <a:bodyPr/>
          <a:lstStyle/>
          <a:p>
            <a:r>
              <a:rPr lang="en-GB" dirty="0"/>
              <a:t>Good/bad examples</a:t>
            </a:r>
          </a:p>
        </p:txBody>
      </p:sp>
      <p:pic>
        <p:nvPicPr>
          <p:cNvPr id="1026" name="Picture 2" descr="diagnostics1">
            <a:extLst>
              <a:ext uri="{FF2B5EF4-FFF2-40B4-BE49-F238E27FC236}">
                <a16:creationId xmlns:a16="http://schemas.microsoft.com/office/drawing/2014/main" id="{6FCD1C93-17AD-614B-A27C-AB45E17F344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44662" y="1825625"/>
            <a:ext cx="870267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17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FC607-C21A-9646-824B-5A79615C9BB8}"/>
              </a:ext>
            </a:extLst>
          </p:cNvPr>
          <p:cNvSpPr>
            <a:spLocks noGrp="1"/>
          </p:cNvSpPr>
          <p:nvPr>
            <p:ph type="title"/>
          </p:nvPr>
        </p:nvSpPr>
        <p:spPr/>
        <p:txBody>
          <a:bodyPr/>
          <a:lstStyle/>
          <a:p>
            <a:r>
              <a:rPr lang="en-GB" dirty="0"/>
              <a:t>Good/bad examples</a:t>
            </a:r>
          </a:p>
        </p:txBody>
      </p:sp>
      <p:pic>
        <p:nvPicPr>
          <p:cNvPr id="3074" name="Picture 2" descr="diagnostics2">
            <a:extLst>
              <a:ext uri="{FF2B5EF4-FFF2-40B4-BE49-F238E27FC236}">
                <a16:creationId xmlns:a16="http://schemas.microsoft.com/office/drawing/2014/main" id="{CD3950F1-9BCD-7947-8DDF-546CE721942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44662" y="1825625"/>
            <a:ext cx="870267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879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CC080-6C25-DB4F-9E30-F75698D4D3E2}"/>
              </a:ext>
            </a:extLst>
          </p:cNvPr>
          <p:cNvSpPr>
            <a:spLocks noGrp="1"/>
          </p:cNvSpPr>
          <p:nvPr>
            <p:ph type="title"/>
          </p:nvPr>
        </p:nvSpPr>
        <p:spPr/>
        <p:txBody>
          <a:bodyPr/>
          <a:lstStyle/>
          <a:p>
            <a:r>
              <a:rPr lang="en-GB" dirty="0"/>
              <a:t>Selecting random effects</a:t>
            </a:r>
          </a:p>
        </p:txBody>
      </p:sp>
      <p:sp>
        <p:nvSpPr>
          <p:cNvPr id="3" name="Content Placeholder 2">
            <a:extLst>
              <a:ext uri="{FF2B5EF4-FFF2-40B4-BE49-F238E27FC236}">
                <a16:creationId xmlns:a16="http://schemas.microsoft.com/office/drawing/2014/main" id="{7EECB886-9CFE-094F-B050-6AE4523FBEDA}"/>
              </a:ext>
            </a:extLst>
          </p:cNvPr>
          <p:cNvSpPr>
            <a:spLocks noGrp="1"/>
          </p:cNvSpPr>
          <p:nvPr>
            <p:ph idx="1"/>
          </p:nvPr>
        </p:nvSpPr>
        <p:spPr/>
        <p:txBody>
          <a:bodyPr/>
          <a:lstStyle/>
          <a:p>
            <a:r>
              <a:rPr lang="en-GB" dirty="0"/>
              <a:t>Keep it maximal? (Barr)</a:t>
            </a:r>
          </a:p>
          <a:p>
            <a:r>
              <a:rPr lang="en-GB" dirty="0"/>
              <a:t>Start with all random effects</a:t>
            </a:r>
          </a:p>
          <a:p>
            <a:r>
              <a:rPr lang="en-GB" dirty="0"/>
              <a:t>If you can't get it to fit, remove some of them(!)</a:t>
            </a:r>
          </a:p>
          <a:p>
            <a:endParaRPr lang="en-GB" dirty="0"/>
          </a:p>
          <a:p>
            <a:r>
              <a:rPr lang="en-GB" dirty="0"/>
              <a:t>Then add fixed effects (Sequential approach)</a:t>
            </a:r>
          </a:p>
          <a:p>
            <a:endParaRPr lang="en-GB" dirty="0"/>
          </a:p>
          <a:p>
            <a:r>
              <a:rPr lang="en-GB" dirty="0"/>
              <a:t>Share </a:t>
            </a:r>
            <a:r>
              <a:rPr lang="en-GB" dirty="0" err="1"/>
              <a:t>RMarkdown</a:t>
            </a:r>
            <a:r>
              <a:rPr lang="en-GB" dirty="0"/>
              <a:t> with all steps (</a:t>
            </a:r>
            <a:r>
              <a:rPr lang="en-GB" dirty="0" err="1"/>
              <a:t>Meteyard</a:t>
            </a:r>
            <a:r>
              <a:rPr lang="en-GB" dirty="0"/>
              <a:t> 2018)</a:t>
            </a:r>
          </a:p>
          <a:p>
            <a:endParaRPr lang="en-GB" dirty="0"/>
          </a:p>
        </p:txBody>
      </p:sp>
    </p:spTree>
    <p:extLst>
      <p:ext uri="{BB962C8B-B14F-4D97-AF65-F5344CB8AC3E}">
        <p14:creationId xmlns:p14="http://schemas.microsoft.com/office/powerpoint/2010/main" val="2537871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57ED-9002-6242-8A7E-9622E3F64342}"/>
              </a:ext>
            </a:extLst>
          </p:cNvPr>
          <p:cNvSpPr>
            <a:spLocks noGrp="1"/>
          </p:cNvSpPr>
          <p:nvPr>
            <p:ph type="title"/>
          </p:nvPr>
        </p:nvSpPr>
        <p:spPr/>
        <p:txBody>
          <a:bodyPr/>
          <a:lstStyle/>
          <a:p>
            <a:r>
              <a:rPr lang="en-GB" dirty="0"/>
              <a:t>Example</a:t>
            </a:r>
          </a:p>
        </p:txBody>
      </p:sp>
      <p:sp>
        <p:nvSpPr>
          <p:cNvPr id="3" name="Content Placeholder 2">
            <a:extLst>
              <a:ext uri="{FF2B5EF4-FFF2-40B4-BE49-F238E27FC236}">
                <a16:creationId xmlns:a16="http://schemas.microsoft.com/office/drawing/2014/main" id="{761F9225-518B-5343-B3E0-8C83936BCB31}"/>
              </a:ext>
            </a:extLst>
          </p:cNvPr>
          <p:cNvSpPr>
            <a:spLocks noGrp="1"/>
          </p:cNvSpPr>
          <p:nvPr>
            <p:ph idx="1"/>
          </p:nvPr>
        </p:nvSpPr>
        <p:spPr/>
        <p:txBody>
          <a:bodyPr/>
          <a:lstStyle/>
          <a:p>
            <a:pPr marL="0" indent="0">
              <a:buNone/>
            </a:pPr>
            <a:r>
              <a:rPr lang="en-GB" dirty="0"/>
              <a:t># maximal random effects</a:t>
            </a:r>
          </a:p>
          <a:p>
            <a:pPr marL="0" indent="0">
              <a:buNone/>
            </a:pPr>
            <a:r>
              <a:rPr lang="en-GB" dirty="0" err="1"/>
              <a:t>lmer</a:t>
            </a:r>
            <a:r>
              <a:rPr lang="en-GB" dirty="0"/>
              <a:t>(weight ~ 1 + (</a:t>
            </a:r>
            <a:r>
              <a:rPr lang="en-GB" dirty="0" err="1"/>
              <a:t>week|id</a:t>
            </a:r>
            <a:r>
              <a:rPr lang="en-GB" dirty="0"/>
              <a:t>), data=pigs)</a:t>
            </a:r>
          </a:p>
          <a:p>
            <a:pPr marL="0" indent="0">
              <a:buNone/>
            </a:pPr>
            <a:endParaRPr lang="en-GB" dirty="0"/>
          </a:p>
          <a:p>
            <a:pPr marL="0" indent="0">
              <a:buNone/>
            </a:pPr>
            <a:r>
              <a:rPr lang="en-GB" dirty="0"/>
              <a:t># drop covariance for intercept and slope</a:t>
            </a:r>
          </a:p>
          <a:p>
            <a:pPr marL="0" indent="0">
              <a:buNone/>
            </a:pPr>
            <a:r>
              <a:rPr lang="en-GB" dirty="0" err="1"/>
              <a:t>lmer</a:t>
            </a:r>
            <a:r>
              <a:rPr lang="en-GB" dirty="0"/>
              <a:t>(weight ~ 1 + (1|id) + (0 + week | id), data=pigs)</a:t>
            </a:r>
          </a:p>
          <a:p>
            <a:pPr marL="0" indent="0">
              <a:buNone/>
            </a:pPr>
            <a:endParaRPr lang="en-GB" dirty="0"/>
          </a:p>
          <a:p>
            <a:pPr marL="0" indent="0">
              <a:buNone/>
            </a:pPr>
            <a:r>
              <a:rPr lang="en-GB" dirty="0"/>
              <a:t># add back fixed effect for inference once random effects settled</a:t>
            </a:r>
          </a:p>
          <a:p>
            <a:pPr marL="0" indent="0">
              <a:buNone/>
            </a:pPr>
            <a:r>
              <a:rPr lang="en-GB" dirty="0" err="1"/>
              <a:t>lmer</a:t>
            </a:r>
            <a:r>
              <a:rPr lang="en-GB" dirty="0"/>
              <a:t>(weight ~ 1 + week + (1|id) + (0 + week | id), data=pigs)</a:t>
            </a:r>
          </a:p>
          <a:p>
            <a:pPr marL="0" indent="0">
              <a:buNone/>
            </a:pPr>
            <a:endParaRPr lang="en-GB" dirty="0" err="1"/>
          </a:p>
        </p:txBody>
      </p:sp>
    </p:spTree>
    <p:extLst>
      <p:ext uri="{BB962C8B-B14F-4D97-AF65-F5344CB8AC3E}">
        <p14:creationId xmlns:p14="http://schemas.microsoft.com/office/powerpoint/2010/main" val="2647966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 to make it work</a:t>
            </a:r>
          </a:p>
        </p:txBody>
      </p:sp>
      <p:sp>
        <p:nvSpPr>
          <p:cNvPr id="3" name="Content Placeholder 2"/>
          <p:cNvSpPr>
            <a:spLocks noGrp="1"/>
          </p:cNvSpPr>
          <p:nvPr>
            <p:ph idx="1"/>
          </p:nvPr>
        </p:nvSpPr>
        <p:spPr>
          <a:xfrm>
            <a:off x="838199" y="1825625"/>
            <a:ext cx="10794167" cy="4351338"/>
          </a:xfrm>
        </p:spPr>
        <p:txBody>
          <a:bodyPr>
            <a:normAutofit fontScale="77500" lnSpcReduction="20000"/>
          </a:bodyPr>
          <a:lstStyle/>
          <a:p>
            <a:pPr marL="0" lvl="0" indent="0">
              <a:lnSpc>
                <a:spcPct val="100000"/>
              </a:lnSpc>
              <a:spcBef>
                <a:spcPts val="0"/>
              </a:spcBef>
              <a:buNone/>
            </a:pPr>
            <a:r>
              <a:rPr lang="en-US" sz="4000" i="1" dirty="0" err="1"/>
              <a:t>e</a:t>
            </a:r>
            <a:r>
              <a:rPr lang="en-US" sz="4000" baseline="-25000" dirty="0" err="1"/>
              <a:t>ij</a:t>
            </a:r>
            <a:r>
              <a:rPr lang="en-US" sz="4000" baseline="-25000" dirty="0"/>
              <a:t>   </a:t>
            </a:r>
            <a:r>
              <a:rPr lang="en-US" sz="4000" dirty="0"/>
              <a:t>and </a:t>
            </a:r>
            <a:r>
              <a:rPr lang="en-US" sz="4000" i="1" dirty="0"/>
              <a:t>u</a:t>
            </a:r>
            <a:r>
              <a:rPr lang="en-US" sz="4000" baseline="-25000" dirty="0"/>
              <a:t>0j </a:t>
            </a:r>
            <a:r>
              <a:rPr lang="en-US" sz="4000" dirty="0"/>
              <a:t> (and random slopes) are </a:t>
            </a:r>
            <a:r>
              <a:rPr lang="en-US" sz="4000" i="1" dirty="0"/>
              <a:t>normally</a:t>
            </a:r>
            <a:r>
              <a:rPr lang="en-US" sz="4000" dirty="0"/>
              <a:t> </a:t>
            </a:r>
            <a:r>
              <a:rPr lang="en-US" sz="4000" i="1" dirty="0"/>
              <a:t>distributed</a:t>
            </a:r>
          </a:p>
          <a:p>
            <a:pPr marL="0" lvl="0" indent="0">
              <a:lnSpc>
                <a:spcPct val="100000"/>
              </a:lnSpc>
              <a:spcBef>
                <a:spcPts val="0"/>
              </a:spcBef>
              <a:buNone/>
            </a:pPr>
            <a:endParaRPr lang="en-US" sz="4000" dirty="0"/>
          </a:p>
          <a:p>
            <a:pPr marL="0" lvl="0" indent="0">
              <a:lnSpc>
                <a:spcPct val="100000"/>
              </a:lnSpc>
              <a:spcBef>
                <a:spcPts val="0"/>
              </a:spcBef>
              <a:buNone/>
            </a:pPr>
            <a:r>
              <a:rPr lang="en-US" sz="4000" dirty="0"/>
              <a:t>If we have random slopes + intercepts then u</a:t>
            </a:r>
            <a:r>
              <a:rPr lang="en-US" sz="4000" baseline="-25000" dirty="0"/>
              <a:t>0j</a:t>
            </a:r>
            <a:r>
              <a:rPr lang="en-US" sz="4000" dirty="0"/>
              <a:t> and u</a:t>
            </a:r>
            <a:r>
              <a:rPr lang="en-US" sz="4000" baseline="-25000" dirty="0"/>
              <a:t>1j </a:t>
            </a:r>
            <a:r>
              <a:rPr lang="en-US" sz="4000" dirty="0"/>
              <a:t>are correlated (the parameter is estimated)</a:t>
            </a:r>
          </a:p>
          <a:p>
            <a:pPr marL="0" lvl="0" indent="0">
              <a:lnSpc>
                <a:spcPct val="100000"/>
              </a:lnSpc>
              <a:spcBef>
                <a:spcPts val="0"/>
              </a:spcBef>
              <a:buNone/>
            </a:pPr>
            <a:endParaRPr lang="en-US" sz="4000" dirty="0"/>
          </a:p>
          <a:p>
            <a:pPr marL="0" lvl="0" indent="0">
              <a:lnSpc>
                <a:spcPct val="100000"/>
              </a:lnSpc>
              <a:spcBef>
                <a:spcPts val="0"/>
              </a:spcBef>
              <a:buNone/>
            </a:pPr>
            <a:r>
              <a:rPr lang="en-US" sz="4000" dirty="0"/>
              <a:t>This means we just estimate 1 parameter (the variance in intercepts, for example), not a separate intercept or slope for each group.</a:t>
            </a:r>
          </a:p>
          <a:p>
            <a:pPr marL="0" lvl="0" indent="0">
              <a:lnSpc>
                <a:spcPct val="100000"/>
              </a:lnSpc>
              <a:spcBef>
                <a:spcPts val="0"/>
              </a:spcBef>
              <a:buNone/>
            </a:pPr>
            <a:endParaRPr lang="en-US" sz="4000" dirty="0"/>
          </a:p>
          <a:p>
            <a:pPr marL="0" lvl="0" indent="0">
              <a:lnSpc>
                <a:spcPct val="100000"/>
              </a:lnSpc>
              <a:spcBef>
                <a:spcPts val="0"/>
              </a:spcBef>
              <a:buNone/>
            </a:pPr>
            <a:r>
              <a:rPr lang="en-US" sz="4000" dirty="0"/>
              <a:t>We look at </a:t>
            </a:r>
            <a:r>
              <a:rPr lang="en-US" sz="4000" i="1" dirty="0"/>
              <a:t>model residuals </a:t>
            </a:r>
            <a:r>
              <a:rPr lang="en-US" sz="4000" dirty="0"/>
              <a:t>to estimate the slope within each cluster (if we want to delve into individual cases)</a:t>
            </a:r>
          </a:p>
        </p:txBody>
      </p:sp>
    </p:spTree>
    <p:extLst>
      <p:ext uri="{BB962C8B-B14F-4D97-AF65-F5344CB8AC3E}">
        <p14:creationId xmlns:p14="http://schemas.microsoft.com/office/powerpoint/2010/main" val="228146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55590-11E7-0B4E-BACA-4959DDF6D34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AFC2A71-5E07-7B48-895A-F62926F8731E}"/>
              </a:ext>
            </a:extLst>
          </p:cNvPr>
          <p:cNvSpPr>
            <a:spLocks noGrp="1"/>
          </p:cNvSpPr>
          <p:nvPr>
            <p:ph idx="1"/>
          </p:nvPr>
        </p:nvSpPr>
        <p:spPr/>
        <p:txBody>
          <a:bodyPr/>
          <a:lstStyle/>
          <a:p>
            <a:r>
              <a:rPr lang="en-GB" dirty="0"/>
              <a:t>For LMMs, we assume that residual errors and random effects deviations are normally distributed (Crawley, 2012: Field &amp; Wright, 2011; Pinheiro &amp; Bates, 2000; </a:t>
            </a:r>
            <a:r>
              <a:rPr lang="en-GB" dirty="0" err="1"/>
              <a:t>Snijders</a:t>
            </a:r>
            <a:r>
              <a:rPr lang="en-GB" dirty="0"/>
              <a:t> &amp; Bosker, 2011). The simplest way to check these assumptions is to plot residuals and plot random effects. </a:t>
            </a:r>
          </a:p>
          <a:p>
            <a:endParaRPr lang="en-GB" dirty="0"/>
          </a:p>
        </p:txBody>
      </p:sp>
    </p:spTree>
    <p:extLst>
      <p:ext uri="{BB962C8B-B14F-4D97-AF65-F5344CB8AC3E}">
        <p14:creationId xmlns:p14="http://schemas.microsoft.com/office/powerpoint/2010/main" val="722231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DAC0-D396-614D-9987-02B36B4F228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160AD1C-1493-5346-B4F9-CF17E72E74F9}"/>
              </a:ext>
            </a:extLst>
          </p:cNvPr>
          <p:cNvSpPr>
            <a:spLocks noGrp="1"/>
          </p:cNvSpPr>
          <p:nvPr>
            <p:ph idx="1"/>
          </p:nvPr>
        </p:nvSpPr>
        <p:spPr/>
        <p:txBody>
          <a:bodyPr/>
          <a:lstStyle/>
          <a:p>
            <a:r>
              <a:rPr lang="en-GB" dirty="0" err="1"/>
              <a:t>Centering</a:t>
            </a:r>
            <a:r>
              <a:rPr lang="en-GB" dirty="0"/>
              <a:t> variables</a:t>
            </a:r>
          </a:p>
          <a:p>
            <a:r>
              <a:rPr lang="en-GB" dirty="0"/>
              <a:t>Checking assumptions</a:t>
            </a:r>
          </a:p>
          <a:p>
            <a:r>
              <a:rPr lang="en-GB" dirty="0"/>
              <a:t>Choosing random effect structures</a:t>
            </a:r>
          </a:p>
          <a:p>
            <a:r>
              <a:rPr lang="en-GB" dirty="0"/>
              <a:t>Testing random effects</a:t>
            </a:r>
          </a:p>
          <a:p>
            <a:r>
              <a:rPr lang="en-GB" dirty="0"/>
              <a:t>Testing fixed effects</a:t>
            </a:r>
          </a:p>
          <a:p>
            <a:r>
              <a:rPr lang="en-GB" dirty="0"/>
              <a:t>Post-hoc tests and contrasts</a:t>
            </a:r>
          </a:p>
          <a:p>
            <a:r>
              <a:rPr lang="en-GB" dirty="0"/>
              <a:t>Convergence problems</a:t>
            </a:r>
          </a:p>
        </p:txBody>
      </p:sp>
    </p:spTree>
    <p:extLst>
      <p:ext uri="{BB962C8B-B14F-4D97-AF65-F5344CB8AC3E}">
        <p14:creationId xmlns:p14="http://schemas.microsoft.com/office/powerpoint/2010/main" val="3867828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497B2-6362-E442-8EEC-DDB4DE9E117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43FD6CC-1A63-0F47-8984-03C42CBE49ED}"/>
              </a:ext>
            </a:extLst>
          </p:cNvPr>
          <p:cNvSpPr>
            <a:spLocks noGrp="1"/>
          </p:cNvSpPr>
          <p:nvPr>
            <p:ph idx="1"/>
          </p:nvPr>
        </p:nvSpPr>
        <p:spPr/>
        <p:txBody>
          <a:bodyPr/>
          <a:lstStyle/>
          <a:p>
            <a:r>
              <a:rPr lang="en-GB" dirty="0"/>
              <a:t>The literature suggests that two approaches can sensibly be taken. Researchers may choose to select random effects according to experimental design (</a:t>
            </a:r>
            <a:r>
              <a:rPr lang="en-GB" dirty="0" err="1"/>
              <a:t>Brauer</a:t>
            </a:r>
            <a:r>
              <a:rPr lang="en-GB" dirty="0"/>
              <a:t> &amp; Curtin, 2018; Barr et al 2013), and this can result in a maximal to minimal- that-converges modelling process (more on this below). Alternatively, researchers can select random effects that improve model fit (Bates et al., 2015; </a:t>
            </a:r>
            <a:r>
              <a:rPr lang="en-GB" dirty="0" err="1"/>
              <a:t>Linck</a:t>
            </a:r>
            <a:r>
              <a:rPr lang="en-GB" dirty="0"/>
              <a:t> &amp; Cunnings, 2015; </a:t>
            </a:r>
            <a:r>
              <a:rPr lang="en-GB" dirty="0" err="1"/>
              <a:t>Magezi</a:t>
            </a:r>
            <a:r>
              <a:rPr lang="en-GB" dirty="0"/>
              <a:t>, 2015). This results in a minimal to maximal-that-improves- fit process. In both cases, the random effects part of the model is built first. Once it is established, fixed effects are added. </a:t>
            </a:r>
          </a:p>
          <a:p>
            <a:endParaRPr lang="en-GB" dirty="0"/>
          </a:p>
        </p:txBody>
      </p:sp>
    </p:spTree>
    <p:extLst>
      <p:ext uri="{BB962C8B-B14F-4D97-AF65-F5344CB8AC3E}">
        <p14:creationId xmlns:p14="http://schemas.microsoft.com/office/powerpoint/2010/main" val="3272185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1B47E-DB57-4E4F-884E-6BD256D18E9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85101E4-38FC-B443-80B4-85CADBC007A4}"/>
              </a:ext>
            </a:extLst>
          </p:cNvPr>
          <p:cNvSpPr>
            <a:spLocks noGrp="1"/>
          </p:cNvSpPr>
          <p:nvPr>
            <p:ph idx="1"/>
          </p:nvPr>
        </p:nvSpPr>
        <p:spPr/>
        <p:txBody>
          <a:bodyPr>
            <a:normAutofit fontScale="92500" lnSpcReduction="20000"/>
          </a:bodyPr>
          <a:lstStyle/>
          <a:p>
            <a:r>
              <a:rPr lang="en-GB" dirty="0"/>
              <a:t>Many readers will have found that complex random effect structures may prevent the model from converging. This often occurs because the random effects specified in the model are not present in the data (Bates et al., 2015; </a:t>
            </a:r>
            <a:r>
              <a:rPr lang="en-GB" dirty="0" err="1"/>
              <a:t>Matuschek</a:t>
            </a:r>
            <a:r>
              <a:rPr lang="en-GB" dirty="0"/>
              <a:t> et al., 2017). For example, when a random effect is included to estimate variance associated with differences between participants in the effect of a within-subjects interaction between variables, while </a:t>
            </a:r>
            <a:r>
              <a:rPr lang="en-GB" i="1" dirty="0"/>
              <a:t>in the data </a:t>
            </a:r>
            <a:r>
              <a:rPr lang="en-GB" dirty="0"/>
              <a:t>the interaction does not substantially vary between participants, researchers would commonly find that the random effect cannot be estimated. </a:t>
            </a:r>
          </a:p>
          <a:p>
            <a:endParaRPr lang="en-GB" dirty="0"/>
          </a:p>
          <a:p>
            <a:r>
              <a:rPr lang="en-GB" dirty="0" err="1"/>
              <a:t>Brauer</a:t>
            </a:r>
            <a:r>
              <a:rPr lang="en-GB" dirty="0"/>
              <a:t> and Curtin (2018), where a step-by-step guide is provided for dealing with convergence issues and, in particular, steps to take for simplification from a maximal model. </a:t>
            </a:r>
          </a:p>
          <a:p>
            <a:endParaRPr lang="en-GB" dirty="0"/>
          </a:p>
        </p:txBody>
      </p:sp>
    </p:spTree>
    <p:extLst>
      <p:ext uri="{BB962C8B-B14F-4D97-AF65-F5344CB8AC3E}">
        <p14:creationId xmlns:p14="http://schemas.microsoft.com/office/powerpoint/2010/main" val="1287514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0830C-AAC7-5C4C-931A-F4C50F4D45B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36633B8-8B59-DC45-A2F1-5A92B55EAFBC}"/>
              </a:ext>
            </a:extLst>
          </p:cNvPr>
          <p:cNvSpPr>
            <a:spLocks noGrp="1"/>
          </p:cNvSpPr>
          <p:nvPr>
            <p:ph idx="1"/>
          </p:nvPr>
        </p:nvSpPr>
        <p:spPr/>
        <p:txBody>
          <a:bodyPr/>
          <a:lstStyle/>
          <a:p>
            <a:r>
              <a:rPr lang="en-GB" dirty="0"/>
              <a:t>The problem we have identified, the arbitrary variation in reporting and analytic practice, is </a:t>
            </a:r>
            <a:r>
              <a:rPr lang="en-GB" i="1" dirty="0"/>
              <a:t>not </a:t>
            </a:r>
            <a:r>
              <a:rPr lang="en-GB" dirty="0"/>
              <a:t>insoluble. When multiple models have been fit to reach a final ‘best model’, best practice is to report the process of comparison. Appendix Table A5.1 offers a format for reporting LRT model comparisons concisely. When multiple, equally plausible, models of the data are possible, a fruitful approach is to examine the variation in estimates across a series of models and report this as a test of the robustness of effects (Patel et al, 2015). </a:t>
            </a:r>
          </a:p>
          <a:p>
            <a:r>
              <a:rPr lang="en-GB" dirty="0"/>
              <a:t>In an era of online publication, it is straightforward for appendices and supplementary materials to house additional information. </a:t>
            </a:r>
          </a:p>
          <a:p>
            <a:endParaRPr lang="en-GB" dirty="0"/>
          </a:p>
        </p:txBody>
      </p:sp>
    </p:spTree>
    <p:extLst>
      <p:ext uri="{BB962C8B-B14F-4D97-AF65-F5344CB8AC3E}">
        <p14:creationId xmlns:p14="http://schemas.microsoft.com/office/powerpoint/2010/main" val="3302623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C30C1-1D16-2845-9E3D-A5738660167D}"/>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351FA898-8AF6-4C43-9A97-E518BE25D3EC}"/>
              </a:ext>
            </a:extLst>
          </p:cNvPr>
          <p:cNvSpPr>
            <a:spLocks noGrp="1"/>
          </p:cNvSpPr>
          <p:nvPr>
            <p:ph idx="1"/>
          </p:nvPr>
        </p:nvSpPr>
        <p:spPr/>
        <p:txBody>
          <a:bodyPr>
            <a:normAutofit/>
          </a:bodyPr>
          <a:lstStyle/>
          <a:p>
            <a:r>
              <a:rPr lang="en-US" dirty="0"/>
              <a:t>Centering</a:t>
            </a:r>
          </a:p>
          <a:p>
            <a:r>
              <a:rPr lang="en-US" dirty="0"/>
              <a:t>Multiple sources of variation</a:t>
            </a:r>
          </a:p>
          <a:p>
            <a:r>
              <a:rPr lang="en-US" dirty="0"/>
              <a:t>Tests/contrasts</a:t>
            </a:r>
          </a:p>
          <a:p>
            <a:endParaRPr lang="en-US" dirty="0"/>
          </a:p>
          <a:p>
            <a:endParaRPr lang="en-US" dirty="0"/>
          </a:p>
        </p:txBody>
      </p:sp>
    </p:spTree>
    <p:extLst>
      <p:ext uri="{BB962C8B-B14F-4D97-AF65-F5344CB8AC3E}">
        <p14:creationId xmlns:p14="http://schemas.microsoft.com/office/powerpoint/2010/main" val="3596256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1BD487C5-428A-8F48-A692-B54E6597DD59}"/>
              </a:ext>
            </a:extLst>
          </p:cNvPr>
          <p:cNvPicPr>
            <a:picLocks noChangeAspect="1"/>
          </p:cNvPicPr>
          <p:nvPr/>
        </p:nvPicPr>
        <p:blipFill>
          <a:blip r:embed="rId2"/>
          <a:stretch>
            <a:fillRect/>
          </a:stretch>
        </p:blipFill>
        <p:spPr>
          <a:xfrm>
            <a:off x="957392" y="0"/>
            <a:ext cx="9604862" cy="6858000"/>
          </a:xfrm>
          <a:prstGeom prst="rect">
            <a:avLst/>
          </a:prstGeom>
        </p:spPr>
      </p:pic>
    </p:spTree>
    <p:extLst>
      <p:ext uri="{BB962C8B-B14F-4D97-AF65-F5344CB8AC3E}">
        <p14:creationId xmlns:p14="http://schemas.microsoft.com/office/powerpoint/2010/main" val="1310418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AB8E5F-2C3D-4048-9F11-AE138584D6D6}"/>
              </a:ext>
            </a:extLst>
          </p:cNvPr>
          <p:cNvSpPr>
            <a:spLocks noGrp="1"/>
          </p:cNvSpPr>
          <p:nvPr>
            <p:ph type="title"/>
          </p:nvPr>
        </p:nvSpPr>
        <p:spPr/>
        <p:txBody>
          <a:bodyPr/>
          <a:lstStyle/>
          <a:p>
            <a:r>
              <a:rPr lang="en-US" dirty="0"/>
              <a:t>Questions</a:t>
            </a:r>
          </a:p>
        </p:txBody>
      </p:sp>
      <p:pic>
        <p:nvPicPr>
          <p:cNvPr id="6" name="Content Placeholder 5" descr="A close up of a map&#10;&#10;Description automatically generated">
            <a:extLst>
              <a:ext uri="{FF2B5EF4-FFF2-40B4-BE49-F238E27FC236}">
                <a16:creationId xmlns:a16="http://schemas.microsoft.com/office/drawing/2014/main" id="{979C6778-5B7F-6646-AAE8-A55D2BB03651}"/>
              </a:ext>
            </a:extLst>
          </p:cNvPr>
          <p:cNvPicPr>
            <a:picLocks noGrp="1" noChangeAspect="1"/>
          </p:cNvPicPr>
          <p:nvPr>
            <p:ph type="pic" idx="1"/>
          </p:nvPr>
        </p:nvPicPr>
        <p:blipFill>
          <a:blip r:embed="rId2"/>
          <a:srcRect l="4787" r="4787"/>
          <a:stretch>
            <a:fillRect/>
          </a:stretch>
        </p:blipFill>
        <p:spPr>
          <a:prstGeom prst="rect">
            <a:avLst/>
          </a:prstGeom>
        </p:spPr>
      </p:pic>
      <p:sp>
        <p:nvSpPr>
          <p:cNvPr id="3" name="Content Placeholder 2">
            <a:extLst>
              <a:ext uri="{FF2B5EF4-FFF2-40B4-BE49-F238E27FC236}">
                <a16:creationId xmlns:a16="http://schemas.microsoft.com/office/drawing/2014/main" id="{5D5804A4-4027-AD4E-81F7-53A1ED6B289D}"/>
              </a:ext>
            </a:extLst>
          </p:cNvPr>
          <p:cNvSpPr>
            <a:spLocks noGrp="1"/>
          </p:cNvSpPr>
          <p:nvPr>
            <p:ph type="body" sz="half" idx="2"/>
          </p:nvPr>
        </p:nvSpPr>
        <p:spPr/>
        <p:txBody>
          <a:bodyPr>
            <a:normAutofit/>
          </a:bodyPr>
          <a:lstStyle/>
          <a:p>
            <a:r>
              <a:rPr lang="en-GB" sz="2000" dirty="0"/>
              <a:t>Is there substantial variation in the effect of sleep deprivation?</a:t>
            </a:r>
          </a:p>
          <a:p>
            <a:r>
              <a:rPr lang="en-GB" sz="2000" dirty="0"/>
              <a:t>Is there substantial variation between subjects in reaction times on average?</a:t>
            </a:r>
          </a:p>
          <a:p>
            <a:endParaRPr lang="en-US" sz="2000" dirty="0"/>
          </a:p>
        </p:txBody>
      </p:sp>
    </p:spTree>
    <p:extLst>
      <p:ext uri="{BB962C8B-B14F-4D97-AF65-F5344CB8AC3E}">
        <p14:creationId xmlns:p14="http://schemas.microsoft.com/office/powerpoint/2010/main" val="213471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EF9DE-4D90-DB4E-91D2-EFE15D7D4B3B}"/>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4247A4FB-3FD6-3744-88C3-9298A222A2F7}"/>
              </a:ext>
            </a:extLst>
          </p:cNvPr>
          <p:cNvSpPr>
            <a:spLocks noGrp="1"/>
          </p:cNvSpPr>
          <p:nvPr>
            <p:ph type="pic" idx="1"/>
          </p:nvPr>
        </p:nvSpPr>
        <p:spPr/>
      </p:sp>
      <p:sp>
        <p:nvSpPr>
          <p:cNvPr id="4" name="Text Placeholder 3">
            <a:extLst>
              <a:ext uri="{FF2B5EF4-FFF2-40B4-BE49-F238E27FC236}">
                <a16:creationId xmlns:a16="http://schemas.microsoft.com/office/drawing/2014/main" id="{AF98F521-97E3-CB42-99C5-C0B95D46F857}"/>
              </a:ext>
            </a:extLst>
          </p:cNvPr>
          <p:cNvSpPr>
            <a:spLocks noGrp="1"/>
          </p:cNvSpPr>
          <p:nvPr>
            <p:ph type="body" sz="half" idx="2"/>
          </p:nvPr>
        </p:nvSpPr>
        <p:spPr/>
        <p:txBody>
          <a:bodyPr/>
          <a:lstStyle/>
          <a:p>
            <a:endParaRPr lang="en-US"/>
          </a:p>
        </p:txBody>
      </p:sp>
      <p:pic>
        <p:nvPicPr>
          <p:cNvPr id="6" name="Picture 5" descr="A close up of a map&#10;&#10;Description automatically generated">
            <a:extLst>
              <a:ext uri="{FF2B5EF4-FFF2-40B4-BE49-F238E27FC236}">
                <a16:creationId xmlns:a16="http://schemas.microsoft.com/office/drawing/2014/main" id="{40D5FC52-AA1A-6A44-BB4A-29519E0A2327}"/>
              </a:ext>
            </a:extLst>
          </p:cNvPr>
          <p:cNvPicPr>
            <a:picLocks noChangeAspect="1"/>
          </p:cNvPicPr>
          <p:nvPr/>
        </p:nvPicPr>
        <p:blipFill>
          <a:blip r:embed="rId2"/>
          <a:stretch>
            <a:fillRect/>
          </a:stretch>
        </p:blipFill>
        <p:spPr>
          <a:xfrm>
            <a:off x="836612" y="-4763"/>
            <a:ext cx="9604862" cy="6858000"/>
          </a:xfrm>
          <a:prstGeom prst="rect">
            <a:avLst/>
          </a:prstGeom>
        </p:spPr>
      </p:pic>
    </p:spTree>
    <p:extLst>
      <p:ext uri="{BB962C8B-B14F-4D97-AF65-F5344CB8AC3E}">
        <p14:creationId xmlns:p14="http://schemas.microsoft.com/office/powerpoint/2010/main" val="2093235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58A138-FE3B-EE4C-A582-012C22735D57}"/>
              </a:ext>
            </a:extLst>
          </p:cNvPr>
          <p:cNvSpPr>
            <a:spLocks noGrp="1"/>
          </p:cNvSpPr>
          <p:nvPr>
            <p:ph type="title"/>
          </p:nvPr>
        </p:nvSpPr>
        <p:spPr/>
        <p:txBody>
          <a:bodyPr/>
          <a:lstStyle/>
          <a:p>
            <a:r>
              <a:rPr lang="en-US" dirty="0"/>
              <a:t>Why is this?</a:t>
            </a:r>
          </a:p>
        </p:txBody>
      </p:sp>
      <p:sp>
        <p:nvSpPr>
          <p:cNvPr id="6" name="Content Placeholder 5">
            <a:extLst>
              <a:ext uri="{FF2B5EF4-FFF2-40B4-BE49-F238E27FC236}">
                <a16:creationId xmlns:a16="http://schemas.microsoft.com/office/drawing/2014/main" id="{6AA56C57-01D5-DA40-B30A-21A681786275}"/>
              </a:ext>
            </a:extLst>
          </p:cNvPr>
          <p:cNvSpPr>
            <a:spLocks noGrp="1"/>
          </p:cNvSpPr>
          <p:nvPr>
            <p:ph idx="1"/>
          </p:nvPr>
        </p:nvSpPr>
        <p:spPr/>
        <p:txBody>
          <a:bodyPr/>
          <a:lstStyle/>
          <a:p>
            <a:r>
              <a:rPr lang="en-US" dirty="0"/>
              <a:t>Model parameters are estimated so that you can read them as “the effect of X, when everything else is set to zero”</a:t>
            </a:r>
          </a:p>
          <a:p>
            <a:r>
              <a:rPr lang="en-US" dirty="0"/>
              <a:t>Same as for multiple regression (e.g. when including a continuous covariate)</a:t>
            </a:r>
          </a:p>
          <a:p>
            <a:pPr lvl="1"/>
            <a:r>
              <a:rPr lang="en-US" dirty="0"/>
              <a:t>Need to be careful because zero may not be a realistic value</a:t>
            </a:r>
          </a:p>
        </p:txBody>
      </p:sp>
    </p:spTree>
    <p:extLst>
      <p:ext uri="{BB962C8B-B14F-4D97-AF65-F5344CB8AC3E}">
        <p14:creationId xmlns:p14="http://schemas.microsoft.com/office/powerpoint/2010/main" val="1843083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5B54D5-41FA-1A4B-B741-87EC6BE5480F}"/>
              </a:ext>
            </a:extLst>
          </p:cNvPr>
          <p:cNvSpPr>
            <a:spLocks noGrp="1"/>
          </p:cNvSpPr>
          <p:nvPr>
            <p:ph type="title"/>
          </p:nvPr>
        </p:nvSpPr>
        <p:spPr/>
        <p:txBody>
          <a:bodyPr/>
          <a:lstStyle/>
          <a:p>
            <a:r>
              <a:rPr lang="en-GB" dirty="0"/>
              <a:t>Reaction ~ Days + (Days | Subject)</a:t>
            </a:r>
            <a:endParaRPr lang="en-US" dirty="0"/>
          </a:p>
        </p:txBody>
      </p:sp>
      <p:sp>
        <p:nvSpPr>
          <p:cNvPr id="8" name="Text Placeholder 7">
            <a:extLst>
              <a:ext uri="{FF2B5EF4-FFF2-40B4-BE49-F238E27FC236}">
                <a16:creationId xmlns:a16="http://schemas.microsoft.com/office/drawing/2014/main" id="{197BB643-3373-2A49-9E80-6D9ED26678A6}"/>
              </a:ext>
            </a:extLst>
          </p:cNvPr>
          <p:cNvSpPr>
            <a:spLocks noGrp="1"/>
          </p:cNvSpPr>
          <p:nvPr>
            <p:ph type="body" sz="half" idx="2"/>
          </p:nvPr>
        </p:nvSpPr>
        <p:spPr/>
        <p:txBody>
          <a:bodyPr/>
          <a:lstStyle/>
          <a:p>
            <a:endParaRPr lang="en-US"/>
          </a:p>
        </p:txBody>
      </p:sp>
      <p:pic>
        <p:nvPicPr>
          <p:cNvPr id="9" name="Content Placeholder 5" descr="A close up of a map&#10;&#10;Description automatically generated">
            <a:extLst>
              <a:ext uri="{FF2B5EF4-FFF2-40B4-BE49-F238E27FC236}">
                <a16:creationId xmlns:a16="http://schemas.microsoft.com/office/drawing/2014/main" id="{19F29B35-EC55-064F-837A-5F71DF281DE6}"/>
              </a:ext>
            </a:extLst>
          </p:cNvPr>
          <p:cNvPicPr>
            <a:picLocks noGrp="1" noChangeAspect="1"/>
          </p:cNvPicPr>
          <p:nvPr>
            <p:ph type="pic" idx="1"/>
          </p:nvPr>
        </p:nvPicPr>
        <p:blipFill>
          <a:blip r:embed="rId2"/>
          <a:srcRect l="4787" r="4787"/>
          <a:stretch>
            <a:fillRect/>
          </a:stretch>
        </p:blipFill>
        <p:spPr>
          <a:prstGeom prst="rect">
            <a:avLst/>
          </a:prstGeom>
        </p:spPr>
      </p:pic>
      <p:sp>
        <p:nvSpPr>
          <p:cNvPr id="12" name="Up-down Arrow 11">
            <a:extLst>
              <a:ext uri="{FF2B5EF4-FFF2-40B4-BE49-F238E27FC236}">
                <a16:creationId xmlns:a16="http://schemas.microsoft.com/office/drawing/2014/main" id="{01467579-4461-464C-B161-5DC11B696128}"/>
              </a:ext>
            </a:extLst>
          </p:cNvPr>
          <p:cNvSpPr/>
          <p:nvPr/>
        </p:nvSpPr>
        <p:spPr>
          <a:xfrm>
            <a:off x="4932176" y="3832413"/>
            <a:ext cx="502024" cy="127747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037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5B54D5-41FA-1A4B-B741-87EC6BE5480F}"/>
              </a:ext>
            </a:extLst>
          </p:cNvPr>
          <p:cNvSpPr>
            <a:spLocks noGrp="1"/>
          </p:cNvSpPr>
          <p:nvPr>
            <p:ph type="title"/>
          </p:nvPr>
        </p:nvSpPr>
        <p:spPr/>
        <p:txBody>
          <a:bodyPr/>
          <a:lstStyle/>
          <a:p>
            <a:r>
              <a:rPr lang="en-GB" dirty="0"/>
              <a:t>Reaction ~ </a:t>
            </a:r>
            <a:r>
              <a:rPr lang="en-GB" dirty="0" err="1"/>
              <a:t>Days.c</a:t>
            </a:r>
            <a:r>
              <a:rPr lang="en-GB" dirty="0"/>
              <a:t> + (</a:t>
            </a:r>
            <a:r>
              <a:rPr lang="en-GB" dirty="0" err="1"/>
              <a:t>Days.c</a:t>
            </a:r>
            <a:r>
              <a:rPr lang="en-GB" dirty="0"/>
              <a:t> | Subject)</a:t>
            </a:r>
            <a:endParaRPr lang="en-US" dirty="0"/>
          </a:p>
        </p:txBody>
      </p:sp>
      <p:pic>
        <p:nvPicPr>
          <p:cNvPr id="10" name="Picture Placeholder 9">
            <a:extLst>
              <a:ext uri="{FF2B5EF4-FFF2-40B4-BE49-F238E27FC236}">
                <a16:creationId xmlns:a16="http://schemas.microsoft.com/office/drawing/2014/main" id="{675DA0D7-F28A-D14D-83EB-B9C9E1CD7C79}"/>
              </a:ext>
            </a:extLst>
          </p:cNvPr>
          <p:cNvPicPr>
            <a:picLocks noGrp="1" noChangeAspect="1"/>
          </p:cNvPicPr>
          <p:nvPr>
            <p:ph type="pic" idx="1"/>
          </p:nvPr>
        </p:nvPicPr>
        <p:blipFill>
          <a:blip r:embed="rId2"/>
          <a:srcRect l="4787" r="4787"/>
          <a:stretch>
            <a:fillRect/>
          </a:stretch>
        </p:blipFill>
        <p:spPr>
          <a:prstGeom prst="rect">
            <a:avLst/>
          </a:prstGeom>
        </p:spPr>
      </p:pic>
      <p:sp>
        <p:nvSpPr>
          <p:cNvPr id="8" name="Text Placeholder 7">
            <a:extLst>
              <a:ext uri="{FF2B5EF4-FFF2-40B4-BE49-F238E27FC236}">
                <a16:creationId xmlns:a16="http://schemas.microsoft.com/office/drawing/2014/main" id="{197BB643-3373-2A49-9E80-6D9ED26678A6}"/>
              </a:ext>
            </a:extLst>
          </p:cNvPr>
          <p:cNvSpPr>
            <a:spLocks noGrp="1"/>
          </p:cNvSpPr>
          <p:nvPr>
            <p:ph type="body" sz="half" idx="2"/>
          </p:nvPr>
        </p:nvSpPr>
        <p:spPr>
          <a:xfrm>
            <a:off x="839788" y="2057400"/>
            <a:ext cx="6744353" cy="4168588"/>
          </a:xfrm>
        </p:spPr>
        <p:txBody>
          <a:bodyPr>
            <a:normAutofit/>
          </a:bodyPr>
          <a:lstStyle/>
          <a:p>
            <a:endParaRPr lang="en-US" sz="2400" dirty="0">
              <a:latin typeface="Andale Mono" panose="020B0509000000000004" pitchFamily="49" charset="0"/>
            </a:endParaRPr>
          </a:p>
          <a:p>
            <a:endParaRPr lang="en-US" sz="2400" dirty="0">
              <a:latin typeface="Andale Mono" panose="020B0509000000000004" pitchFamily="49" charset="0"/>
            </a:endParaRPr>
          </a:p>
          <a:p>
            <a:r>
              <a:rPr lang="en-US" sz="2400" dirty="0" err="1">
                <a:latin typeface="Andale Mono" panose="020B0509000000000004" pitchFamily="49" charset="0"/>
              </a:rPr>
              <a:t>sleepstudy</a:t>
            </a:r>
            <a:r>
              <a:rPr lang="en-US" sz="2400" dirty="0">
                <a:latin typeface="Andale Mono" panose="020B0509000000000004" pitchFamily="49" charset="0"/>
              </a:rPr>
              <a:t> %&gt;% </a:t>
            </a:r>
          </a:p>
          <a:p>
            <a:r>
              <a:rPr lang="en-US" sz="2400" dirty="0">
                <a:latin typeface="Andale Mono" panose="020B0509000000000004" pitchFamily="49" charset="0"/>
              </a:rPr>
              <a:t>mutate(</a:t>
            </a:r>
            <a:r>
              <a:rPr lang="en-US" sz="2400" dirty="0" err="1">
                <a:latin typeface="Andale Mono" panose="020B0509000000000004" pitchFamily="49" charset="0"/>
              </a:rPr>
              <a:t>Days.c</a:t>
            </a:r>
            <a:r>
              <a:rPr lang="en-US" sz="2400" dirty="0">
                <a:latin typeface="Andale Mono" panose="020B0509000000000004" pitchFamily="49" charset="0"/>
              </a:rPr>
              <a:t> = Days - mean(Days))</a:t>
            </a:r>
          </a:p>
        </p:txBody>
      </p:sp>
      <p:sp>
        <p:nvSpPr>
          <p:cNvPr id="12" name="Up-down Arrow 11">
            <a:extLst>
              <a:ext uri="{FF2B5EF4-FFF2-40B4-BE49-F238E27FC236}">
                <a16:creationId xmlns:a16="http://schemas.microsoft.com/office/drawing/2014/main" id="{59AD4937-BDA8-8B47-80A0-C97383BE7C90}"/>
              </a:ext>
            </a:extLst>
          </p:cNvPr>
          <p:cNvSpPr/>
          <p:nvPr/>
        </p:nvSpPr>
        <p:spPr>
          <a:xfrm>
            <a:off x="8208123" y="2487706"/>
            <a:ext cx="502024" cy="268941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28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99266-A086-1E4C-B644-26A927877725}"/>
              </a:ext>
            </a:extLst>
          </p:cNvPr>
          <p:cNvSpPr>
            <a:spLocks noGrp="1"/>
          </p:cNvSpPr>
          <p:nvPr>
            <p:ph type="title"/>
          </p:nvPr>
        </p:nvSpPr>
        <p:spPr/>
        <p:txBody>
          <a:bodyPr/>
          <a:lstStyle/>
          <a:p>
            <a:r>
              <a:rPr lang="en-GB" dirty="0" err="1"/>
              <a:t>Centering</a:t>
            </a:r>
            <a:r>
              <a:rPr lang="en-GB" dirty="0"/>
              <a:t> is important</a:t>
            </a:r>
          </a:p>
        </p:txBody>
      </p:sp>
      <p:sp>
        <p:nvSpPr>
          <p:cNvPr id="3" name="Content Placeholder 2">
            <a:extLst>
              <a:ext uri="{FF2B5EF4-FFF2-40B4-BE49-F238E27FC236}">
                <a16:creationId xmlns:a16="http://schemas.microsoft.com/office/drawing/2014/main" id="{C1929839-B314-8F4C-9357-8D4FF038B915}"/>
              </a:ext>
            </a:extLst>
          </p:cNvPr>
          <p:cNvSpPr>
            <a:spLocks noGrp="1"/>
          </p:cNvSpPr>
          <p:nvPr>
            <p:ph idx="1"/>
          </p:nvPr>
        </p:nvSpPr>
        <p:spPr/>
        <p:txBody>
          <a:bodyPr/>
          <a:lstStyle/>
          <a:p>
            <a:r>
              <a:rPr lang="en-GB" dirty="0" err="1"/>
              <a:t>Centering</a:t>
            </a:r>
            <a:r>
              <a:rPr lang="en-GB" dirty="0"/>
              <a:t> variables just means subtracting the mean</a:t>
            </a:r>
          </a:p>
          <a:p>
            <a:r>
              <a:rPr lang="en-GB" dirty="0"/>
              <a:t>Can also divide by 2 standard deviations (i.e. scaling)</a:t>
            </a:r>
          </a:p>
          <a:p>
            <a:pPr lvl="1"/>
            <a:r>
              <a:rPr lang="en-GB" dirty="0"/>
              <a:t>Aids comparison between variables</a:t>
            </a:r>
          </a:p>
          <a:p>
            <a:pPr lvl="1"/>
            <a:r>
              <a:rPr lang="en-GB"/>
              <a:t>Gelman 2008 </a:t>
            </a:r>
            <a:r>
              <a:rPr lang="en-GB" sz="1400">
                <a:hlinkClick r:id="rId3"/>
              </a:rPr>
              <a:t>http</a:t>
            </a:r>
            <a:r>
              <a:rPr lang="en-GB" sz="1400" dirty="0">
                <a:hlinkClick r:id="rId3"/>
              </a:rPr>
              <a:t>://www.stat.columbia.edu/~gelman/research/published/standardizing7.pdf</a:t>
            </a:r>
            <a:endParaRPr lang="en-GB" sz="1400" dirty="0"/>
          </a:p>
          <a:p>
            <a:pPr lvl="1"/>
            <a:endParaRPr lang="en-GB" sz="1400" dirty="0"/>
          </a:p>
          <a:p>
            <a:pPr lvl="1"/>
            <a:endParaRPr lang="en-GB" sz="1400" dirty="0"/>
          </a:p>
          <a:p>
            <a:r>
              <a:rPr lang="en-GB" dirty="0"/>
              <a:t>Why?</a:t>
            </a:r>
          </a:p>
          <a:p>
            <a:pPr lvl="1"/>
            <a:r>
              <a:rPr lang="en-GB" dirty="0"/>
              <a:t>Intercepts (like all coefficients) are CONDITIONAL on the others</a:t>
            </a:r>
          </a:p>
          <a:p>
            <a:pPr lvl="1"/>
            <a:r>
              <a:rPr lang="en-GB" dirty="0"/>
              <a:t>Intercept is the sample mean, conditional on all other predictors = 0</a:t>
            </a:r>
          </a:p>
        </p:txBody>
      </p:sp>
    </p:spTree>
    <p:extLst>
      <p:ext uri="{BB962C8B-B14F-4D97-AF65-F5344CB8AC3E}">
        <p14:creationId xmlns:p14="http://schemas.microsoft.com/office/powerpoint/2010/main" val="1479706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58A138-FE3B-EE4C-A582-012C22735D57}"/>
              </a:ext>
            </a:extLst>
          </p:cNvPr>
          <p:cNvSpPr>
            <a:spLocks noGrp="1"/>
          </p:cNvSpPr>
          <p:nvPr>
            <p:ph type="title"/>
          </p:nvPr>
        </p:nvSpPr>
        <p:spPr/>
        <p:txBody>
          <a:bodyPr/>
          <a:lstStyle/>
          <a:p>
            <a:r>
              <a:rPr lang="en-US" dirty="0"/>
              <a:t>What to do?</a:t>
            </a:r>
          </a:p>
        </p:txBody>
      </p:sp>
      <p:sp>
        <p:nvSpPr>
          <p:cNvPr id="6" name="Content Placeholder 5">
            <a:extLst>
              <a:ext uri="{FF2B5EF4-FFF2-40B4-BE49-F238E27FC236}">
                <a16:creationId xmlns:a16="http://schemas.microsoft.com/office/drawing/2014/main" id="{6AA56C57-01D5-DA40-B30A-21A681786275}"/>
              </a:ext>
            </a:extLst>
          </p:cNvPr>
          <p:cNvSpPr>
            <a:spLocks noGrp="1"/>
          </p:cNvSpPr>
          <p:nvPr>
            <p:ph idx="1"/>
          </p:nvPr>
        </p:nvSpPr>
        <p:spPr/>
        <p:txBody>
          <a:bodyPr/>
          <a:lstStyle/>
          <a:p>
            <a:r>
              <a:rPr lang="en-US" dirty="0"/>
              <a:t>Centering covariates (subtracting the mean) helps because it</a:t>
            </a:r>
          </a:p>
          <a:p>
            <a:r>
              <a:rPr lang="en-US" dirty="0"/>
              <a:t>Changes the interpretation of other </a:t>
            </a:r>
            <a:r>
              <a:rPr lang="en-US" dirty="0" err="1"/>
              <a:t>paramaters</a:t>
            </a:r>
            <a:r>
              <a:rPr lang="en-US" dirty="0"/>
              <a:t>…</a:t>
            </a:r>
          </a:p>
          <a:p>
            <a:r>
              <a:rPr lang="en-US" dirty="0"/>
              <a:t>Read as: “The effect of X2, at the average value of X1”</a:t>
            </a:r>
          </a:p>
          <a:p>
            <a:endParaRPr lang="en-US" dirty="0"/>
          </a:p>
          <a:p>
            <a:r>
              <a:rPr lang="en-US" dirty="0"/>
              <a:t>Why? Because we shifted zero so that zero = the average value</a:t>
            </a:r>
          </a:p>
          <a:p>
            <a:endParaRPr lang="en-US" dirty="0"/>
          </a:p>
        </p:txBody>
      </p:sp>
    </p:spTree>
    <p:extLst>
      <p:ext uri="{BB962C8B-B14F-4D97-AF65-F5344CB8AC3E}">
        <p14:creationId xmlns:p14="http://schemas.microsoft.com/office/powerpoint/2010/main" val="2329026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531DE9-8485-454F-B33C-F42751BAFD99}"/>
              </a:ext>
            </a:extLst>
          </p:cNvPr>
          <p:cNvSpPr>
            <a:spLocks noGrp="1"/>
          </p:cNvSpPr>
          <p:nvPr>
            <p:ph type="title"/>
          </p:nvPr>
        </p:nvSpPr>
        <p:spPr/>
        <p:txBody>
          <a:bodyPr/>
          <a:lstStyle/>
          <a:p>
            <a:r>
              <a:rPr lang="en-US" dirty="0"/>
              <a:t>Uncentered/centered variances</a:t>
            </a:r>
          </a:p>
        </p:txBody>
      </p:sp>
      <p:pic>
        <p:nvPicPr>
          <p:cNvPr id="13" name="Content Placeholder 12">
            <a:extLst>
              <a:ext uri="{FF2B5EF4-FFF2-40B4-BE49-F238E27FC236}">
                <a16:creationId xmlns:a16="http://schemas.microsoft.com/office/drawing/2014/main" id="{31FD7DD9-70F1-2D45-B4D7-4E2BCC3E4784}"/>
              </a:ext>
            </a:extLst>
          </p:cNvPr>
          <p:cNvPicPr>
            <a:picLocks noGrp="1" noChangeAspect="1"/>
          </p:cNvPicPr>
          <p:nvPr>
            <p:ph sz="half" idx="2"/>
          </p:nvPr>
        </p:nvPicPr>
        <p:blipFill>
          <a:blip r:embed="rId3"/>
          <a:stretch>
            <a:fillRect/>
          </a:stretch>
        </p:blipFill>
        <p:spPr>
          <a:xfrm>
            <a:off x="4548094" y="4001293"/>
            <a:ext cx="6805706" cy="2176243"/>
          </a:xfrm>
          <a:prstGeom prst="rect">
            <a:avLst/>
          </a:prstGeom>
        </p:spPr>
      </p:pic>
      <p:pic>
        <p:nvPicPr>
          <p:cNvPr id="14" name="Content Placeholder 9" descr="A picture containing knife, table&#10;&#10;Description automatically generated">
            <a:extLst>
              <a:ext uri="{FF2B5EF4-FFF2-40B4-BE49-F238E27FC236}">
                <a16:creationId xmlns:a16="http://schemas.microsoft.com/office/drawing/2014/main" id="{DF1590EB-2782-1343-91B7-28AAFDCEFF0B}"/>
              </a:ext>
            </a:extLst>
          </p:cNvPr>
          <p:cNvPicPr>
            <a:picLocks noChangeAspect="1"/>
          </p:cNvPicPr>
          <p:nvPr/>
        </p:nvPicPr>
        <p:blipFill>
          <a:blip r:embed="rId4"/>
          <a:stretch>
            <a:fillRect/>
          </a:stretch>
        </p:blipFill>
        <p:spPr>
          <a:xfrm>
            <a:off x="421918" y="1774428"/>
            <a:ext cx="6156682" cy="1937544"/>
          </a:xfrm>
          <a:prstGeom prst="rect">
            <a:avLst/>
          </a:prstGeom>
        </p:spPr>
      </p:pic>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40F32940-1585-1942-A696-6DAFAAD4C236}"/>
                  </a:ext>
                </a:extLst>
              </p14:cNvPr>
              <p14:cNvContentPartPr/>
              <p14:nvPr/>
            </p14:nvContentPartPr>
            <p14:xfrm>
              <a:off x="3696078" y="2439169"/>
              <a:ext cx="2126880" cy="699840"/>
            </p14:xfrm>
          </p:contentPart>
        </mc:Choice>
        <mc:Fallback xmlns="">
          <p:pic>
            <p:nvPicPr>
              <p:cNvPr id="17" name="Ink 16">
                <a:extLst>
                  <a:ext uri="{FF2B5EF4-FFF2-40B4-BE49-F238E27FC236}">
                    <a16:creationId xmlns:a16="http://schemas.microsoft.com/office/drawing/2014/main" id="{40F32940-1585-1942-A696-6DAFAAD4C236}"/>
                  </a:ext>
                </a:extLst>
              </p:cNvPr>
              <p:cNvPicPr/>
              <p:nvPr/>
            </p:nvPicPr>
            <p:blipFill>
              <a:blip r:embed="rId6"/>
              <a:stretch>
                <a:fillRect/>
              </a:stretch>
            </p:blipFill>
            <p:spPr>
              <a:xfrm>
                <a:off x="3660078" y="2403169"/>
                <a:ext cx="2198520" cy="771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DC00F20E-5D17-D34A-BFCD-6D4CBEB60736}"/>
                  </a:ext>
                </a:extLst>
              </p14:cNvPr>
              <p14:cNvContentPartPr/>
              <p14:nvPr/>
            </p14:nvContentPartPr>
            <p14:xfrm>
              <a:off x="7566078" y="4583329"/>
              <a:ext cx="2729520" cy="878400"/>
            </p14:xfrm>
          </p:contentPart>
        </mc:Choice>
        <mc:Fallback xmlns="">
          <p:pic>
            <p:nvPicPr>
              <p:cNvPr id="18" name="Ink 17">
                <a:extLst>
                  <a:ext uri="{FF2B5EF4-FFF2-40B4-BE49-F238E27FC236}">
                    <a16:creationId xmlns:a16="http://schemas.microsoft.com/office/drawing/2014/main" id="{DC00F20E-5D17-D34A-BFCD-6D4CBEB60736}"/>
                  </a:ext>
                </a:extLst>
              </p:cNvPr>
              <p:cNvPicPr/>
              <p:nvPr/>
            </p:nvPicPr>
            <p:blipFill>
              <a:blip r:embed="rId8"/>
              <a:stretch>
                <a:fillRect/>
              </a:stretch>
            </p:blipFill>
            <p:spPr>
              <a:xfrm>
                <a:off x="7530438" y="4547689"/>
                <a:ext cx="2801160" cy="950040"/>
              </a:xfrm>
              <a:prstGeom prst="rect">
                <a:avLst/>
              </a:prstGeom>
            </p:spPr>
          </p:pic>
        </mc:Fallback>
      </mc:AlternateContent>
      <p:sp>
        <p:nvSpPr>
          <p:cNvPr id="19" name="TextBox 18">
            <a:extLst>
              <a:ext uri="{FF2B5EF4-FFF2-40B4-BE49-F238E27FC236}">
                <a16:creationId xmlns:a16="http://schemas.microsoft.com/office/drawing/2014/main" id="{C4852326-0F2C-AF44-8BC3-D95DAD684F6A}"/>
              </a:ext>
            </a:extLst>
          </p:cNvPr>
          <p:cNvSpPr txBox="1"/>
          <p:nvPr/>
        </p:nvSpPr>
        <p:spPr>
          <a:xfrm>
            <a:off x="672353" y="1519518"/>
            <a:ext cx="3875741" cy="369332"/>
          </a:xfrm>
          <a:prstGeom prst="rect">
            <a:avLst/>
          </a:prstGeom>
          <a:noFill/>
        </p:spPr>
        <p:txBody>
          <a:bodyPr wrap="square" rtlCol="0">
            <a:spAutoFit/>
          </a:bodyPr>
          <a:lstStyle/>
          <a:p>
            <a:r>
              <a:rPr lang="en-US" dirty="0">
                <a:solidFill>
                  <a:srgbClr val="FF0000"/>
                </a:solidFill>
              </a:rPr>
              <a:t>Uncentered</a:t>
            </a:r>
          </a:p>
        </p:txBody>
      </p:sp>
      <p:sp>
        <p:nvSpPr>
          <p:cNvPr id="20" name="TextBox 19">
            <a:extLst>
              <a:ext uri="{FF2B5EF4-FFF2-40B4-BE49-F238E27FC236}">
                <a16:creationId xmlns:a16="http://schemas.microsoft.com/office/drawing/2014/main" id="{05277E0E-2C20-1D4F-992A-3EFBBBF77AFB}"/>
              </a:ext>
            </a:extLst>
          </p:cNvPr>
          <p:cNvSpPr txBox="1"/>
          <p:nvPr/>
        </p:nvSpPr>
        <p:spPr>
          <a:xfrm>
            <a:off x="4721411" y="4007381"/>
            <a:ext cx="3875741" cy="369332"/>
          </a:xfrm>
          <a:prstGeom prst="rect">
            <a:avLst/>
          </a:prstGeom>
          <a:noFill/>
        </p:spPr>
        <p:txBody>
          <a:bodyPr wrap="square" rtlCol="0">
            <a:spAutoFit/>
          </a:bodyPr>
          <a:lstStyle/>
          <a:p>
            <a:r>
              <a:rPr lang="en-US" dirty="0">
                <a:solidFill>
                  <a:srgbClr val="FF0000"/>
                </a:solidFill>
              </a:rPr>
              <a:t>Centered</a:t>
            </a:r>
          </a:p>
        </p:txBody>
      </p:sp>
    </p:spTree>
    <p:extLst>
      <p:ext uri="{BB962C8B-B14F-4D97-AF65-F5344CB8AC3E}">
        <p14:creationId xmlns:p14="http://schemas.microsoft.com/office/powerpoint/2010/main" val="97841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3"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drawProgress</p:attrName>
                                        </p:attrNameLst>
                                      </p:cBhvr>
                                      <p:tavLst>
                                        <p:tav tm="0">
                                          <p:val>
                                            <p:fltVal val="0"/>
                                          </p:val>
                                        </p:tav>
                                        <p:tav tm="100000">
                                          <p:val>
                                            <p:fltVal val="1"/>
                                          </p:val>
                                        </p:tav>
                                      </p:tavLst>
                                    </p:anim>
                                  </p:childTnLst>
                                </p:cTn>
                              </p:par>
                            </p:childTnLst>
                          </p:cTn>
                        </p:par>
                      </p:childTnLst>
                    </p:cTn>
                  </p:par>
                  <p:par>
                    <p:cTn id="14" fill="hold">
                      <p:stCondLst>
                        <p:cond delay="indefinite"/>
                      </p:stCondLst>
                      <p:childTnLst>
                        <p:par>
                          <p:cTn id="15" fill="hold">
                            <p:stCondLst>
                              <p:cond delay="0"/>
                            </p:stCondLst>
                            <p:childTnLst>
                              <p:par>
                                <p:cTn id="16" presetID="63"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p:cTn id="18" dur="500" fill="hold"/>
                                        <p:tgtEl>
                                          <p:spTgt spid="1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69547-3C79-8340-8DD0-24429D75F2E1}"/>
              </a:ext>
            </a:extLst>
          </p:cNvPr>
          <p:cNvSpPr>
            <a:spLocks noGrp="1"/>
          </p:cNvSpPr>
          <p:nvPr>
            <p:ph type="title"/>
          </p:nvPr>
        </p:nvSpPr>
        <p:spPr/>
        <p:txBody>
          <a:bodyPr/>
          <a:lstStyle/>
          <a:p>
            <a:r>
              <a:rPr lang="en-US" dirty="0"/>
              <a:t>Should everything be centered</a:t>
            </a:r>
          </a:p>
        </p:txBody>
      </p:sp>
      <p:sp>
        <p:nvSpPr>
          <p:cNvPr id="3" name="Content Placeholder 2">
            <a:extLst>
              <a:ext uri="{FF2B5EF4-FFF2-40B4-BE49-F238E27FC236}">
                <a16:creationId xmlns:a16="http://schemas.microsoft.com/office/drawing/2014/main" id="{9E4DF287-F6CC-1845-BEE9-3AE790D1F054}"/>
              </a:ext>
            </a:extLst>
          </p:cNvPr>
          <p:cNvSpPr>
            <a:spLocks noGrp="1"/>
          </p:cNvSpPr>
          <p:nvPr>
            <p:ph sz="half" idx="1"/>
          </p:nvPr>
        </p:nvSpPr>
        <p:spPr/>
        <p:txBody>
          <a:bodyPr/>
          <a:lstStyle/>
          <a:p>
            <a:pPr marL="0" indent="0">
              <a:buNone/>
            </a:pPr>
            <a:r>
              <a:rPr lang="en-US" b="1" dirty="0"/>
              <a:t>Yes!</a:t>
            </a:r>
          </a:p>
          <a:p>
            <a:pPr marL="0" indent="0">
              <a:buNone/>
            </a:pPr>
            <a:endParaRPr lang="en-US" dirty="0"/>
          </a:p>
          <a:p>
            <a:pPr>
              <a:buFontTx/>
              <a:buChar char="-"/>
            </a:pPr>
            <a:r>
              <a:rPr lang="en-US" dirty="0"/>
              <a:t>Probably safer (especially with interactions)</a:t>
            </a:r>
          </a:p>
          <a:p>
            <a:pPr>
              <a:buFontTx/>
              <a:buChar char="-"/>
            </a:pPr>
            <a:r>
              <a:rPr lang="en-US" dirty="0"/>
              <a:t>Usually easier to interpret</a:t>
            </a:r>
          </a:p>
        </p:txBody>
      </p:sp>
      <p:sp>
        <p:nvSpPr>
          <p:cNvPr id="4" name="Content Placeholder 3">
            <a:extLst>
              <a:ext uri="{FF2B5EF4-FFF2-40B4-BE49-F238E27FC236}">
                <a16:creationId xmlns:a16="http://schemas.microsoft.com/office/drawing/2014/main" id="{AD43B16E-B982-7E4E-A921-90C8849B50DE}"/>
              </a:ext>
            </a:extLst>
          </p:cNvPr>
          <p:cNvSpPr>
            <a:spLocks noGrp="1"/>
          </p:cNvSpPr>
          <p:nvPr>
            <p:ph sz="half" idx="2"/>
          </p:nvPr>
        </p:nvSpPr>
        <p:spPr/>
        <p:txBody>
          <a:bodyPr/>
          <a:lstStyle/>
          <a:p>
            <a:pPr marL="0" indent="0">
              <a:buNone/>
            </a:pPr>
            <a:r>
              <a:rPr lang="en-US" b="1" dirty="0"/>
              <a:t>No!</a:t>
            </a:r>
          </a:p>
          <a:p>
            <a:endParaRPr lang="en-US" dirty="0"/>
          </a:p>
          <a:p>
            <a:pPr>
              <a:buFontTx/>
              <a:buChar char="-"/>
            </a:pPr>
            <a:r>
              <a:rPr lang="en-US" dirty="0"/>
              <a:t>Sometimes the covariate is on a meaningful scale</a:t>
            </a:r>
          </a:p>
          <a:p>
            <a:pPr>
              <a:buFontTx/>
              <a:buChar char="-"/>
            </a:pPr>
            <a:r>
              <a:rPr lang="en-US" dirty="0"/>
              <a:t>Might want to estimate between-variance when X=0 (e.g. at the start of the study)</a:t>
            </a:r>
          </a:p>
        </p:txBody>
      </p:sp>
    </p:spTree>
    <p:extLst>
      <p:ext uri="{BB962C8B-B14F-4D97-AF65-F5344CB8AC3E}">
        <p14:creationId xmlns:p14="http://schemas.microsoft.com/office/powerpoint/2010/main" val="1906507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A72E7-F397-6349-83C4-95B98D64DD48}"/>
              </a:ext>
            </a:extLst>
          </p:cNvPr>
          <p:cNvSpPr>
            <a:spLocks noGrp="1"/>
          </p:cNvSpPr>
          <p:nvPr>
            <p:ph type="title"/>
          </p:nvPr>
        </p:nvSpPr>
        <p:spPr/>
        <p:txBody>
          <a:bodyPr/>
          <a:lstStyle/>
          <a:p>
            <a:r>
              <a:rPr lang="en-US" dirty="0"/>
              <a:t>How to center</a:t>
            </a:r>
          </a:p>
        </p:txBody>
      </p:sp>
      <p:sp>
        <p:nvSpPr>
          <p:cNvPr id="5" name="Content Placeholder 4">
            <a:extLst>
              <a:ext uri="{FF2B5EF4-FFF2-40B4-BE49-F238E27FC236}">
                <a16:creationId xmlns:a16="http://schemas.microsoft.com/office/drawing/2014/main" id="{9ACEA74B-A668-4D4D-9E0C-552FB845FC8D}"/>
              </a:ext>
            </a:extLst>
          </p:cNvPr>
          <p:cNvSpPr>
            <a:spLocks noGrp="1"/>
          </p:cNvSpPr>
          <p:nvPr>
            <p:ph idx="1"/>
          </p:nvPr>
        </p:nvSpPr>
        <p:spPr>
          <a:xfrm>
            <a:off x="838200" y="1825625"/>
            <a:ext cx="11353800" cy="4351338"/>
          </a:xfrm>
        </p:spPr>
        <p:txBody>
          <a:bodyPr>
            <a:normAutofit fontScale="92500" lnSpcReduction="10000"/>
          </a:bodyPr>
          <a:lstStyle/>
          <a:p>
            <a:pPr marL="0" indent="0">
              <a:buNone/>
            </a:pPr>
            <a:r>
              <a:rPr lang="en-US" sz="3600" dirty="0" err="1">
                <a:latin typeface="Andale Mono" panose="020B0509000000000004" pitchFamily="49" charset="0"/>
              </a:rPr>
              <a:t>cars.c</a:t>
            </a:r>
            <a:r>
              <a:rPr lang="en-US" sz="3600" dirty="0">
                <a:latin typeface="Andale Mono" panose="020B0509000000000004" pitchFamily="49" charset="0"/>
              </a:rPr>
              <a:t> &lt;- </a:t>
            </a:r>
            <a:r>
              <a:rPr lang="en-US" sz="3600" dirty="0" err="1">
                <a:latin typeface="Andale Mono" panose="020B0509000000000004" pitchFamily="49" charset="0"/>
              </a:rPr>
              <a:t>mtcars</a:t>
            </a:r>
            <a:r>
              <a:rPr lang="en-US" sz="3600" dirty="0">
                <a:latin typeface="Andale Mono" panose="020B0509000000000004" pitchFamily="49" charset="0"/>
              </a:rPr>
              <a:t> %&gt;% </a:t>
            </a:r>
          </a:p>
          <a:p>
            <a:pPr marL="0" indent="0">
              <a:buNone/>
            </a:pPr>
            <a:r>
              <a:rPr lang="en-US" sz="3600" dirty="0">
                <a:latin typeface="Andale Mono" panose="020B0509000000000004" pitchFamily="49" charset="0"/>
              </a:rPr>
              <a:t>	mutate(</a:t>
            </a:r>
            <a:r>
              <a:rPr lang="en-US" sz="3600" dirty="0" err="1">
                <a:latin typeface="Andale Mono" panose="020B0509000000000004" pitchFamily="49" charset="0"/>
              </a:rPr>
              <a:t>wt.c</a:t>
            </a:r>
            <a:r>
              <a:rPr lang="en-US" sz="3600" dirty="0">
                <a:latin typeface="Andale Mono" panose="020B0509000000000004" pitchFamily="49" charset="0"/>
              </a:rPr>
              <a:t> = </a:t>
            </a:r>
            <a:r>
              <a:rPr lang="en-US" sz="3600" dirty="0" err="1">
                <a:latin typeface="Andale Mono" panose="020B0509000000000004" pitchFamily="49" charset="0"/>
              </a:rPr>
              <a:t>wt</a:t>
            </a:r>
            <a:r>
              <a:rPr lang="en-US" sz="3600" dirty="0">
                <a:latin typeface="Andale Mono" panose="020B0509000000000004" pitchFamily="49" charset="0"/>
              </a:rPr>
              <a:t> - mean(</a:t>
            </a:r>
            <a:r>
              <a:rPr lang="en-US" sz="3600" dirty="0" err="1">
                <a:latin typeface="Andale Mono" panose="020B0509000000000004" pitchFamily="49" charset="0"/>
              </a:rPr>
              <a:t>wt</a:t>
            </a:r>
            <a:r>
              <a:rPr lang="en-US" sz="3600" dirty="0">
                <a:latin typeface="Andale Mono" panose="020B0509000000000004" pitchFamily="49" charset="0"/>
              </a:rPr>
              <a:t>))</a:t>
            </a:r>
          </a:p>
          <a:p>
            <a:pPr marL="0" indent="0">
              <a:buNone/>
            </a:pPr>
            <a:endParaRPr lang="en-US" sz="3600" dirty="0">
              <a:latin typeface="Andale Mono" panose="020B0509000000000004" pitchFamily="49" charset="0"/>
            </a:endParaRPr>
          </a:p>
          <a:p>
            <a:pPr marL="0" indent="0">
              <a:buNone/>
            </a:pPr>
            <a:r>
              <a:rPr lang="en-US" sz="3600" dirty="0" err="1">
                <a:latin typeface="Andale Mono" panose="020B0509000000000004" pitchFamily="49" charset="0"/>
              </a:rPr>
              <a:t>cars.c</a:t>
            </a:r>
            <a:r>
              <a:rPr lang="en-US" sz="3600" dirty="0">
                <a:latin typeface="Andale Mono" panose="020B0509000000000004" pitchFamily="49" charset="0"/>
              </a:rPr>
              <a:t> &lt;- </a:t>
            </a:r>
            <a:r>
              <a:rPr lang="en-US" sz="3600" dirty="0" err="1">
                <a:latin typeface="Andale Mono" panose="020B0509000000000004" pitchFamily="49" charset="0"/>
              </a:rPr>
              <a:t>mtcars</a:t>
            </a:r>
            <a:r>
              <a:rPr lang="en-US" sz="3600" dirty="0">
                <a:latin typeface="Andale Mono" panose="020B0509000000000004" pitchFamily="49" charset="0"/>
              </a:rPr>
              <a:t> %&gt;% </a:t>
            </a:r>
          </a:p>
          <a:p>
            <a:pPr marL="0" indent="0">
              <a:buNone/>
            </a:pPr>
            <a:r>
              <a:rPr lang="en-US" sz="3600" dirty="0">
                <a:latin typeface="Andale Mono" panose="020B0509000000000004" pitchFamily="49" charset="0"/>
              </a:rPr>
              <a:t>  </a:t>
            </a:r>
            <a:r>
              <a:rPr lang="en-US" sz="3600" dirty="0" err="1">
                <a:latin typeface="Andale Mono" panose="020B0509000000000004" pitchFamily="49" charset="0"/>
              </a:rPr>
              <a:t>mutate_if</a:t>
            </a:r>
            <a:r>
              <a:rPr lang="en-US" sz="3600" dirty="0">
                <a:latin typeface="Andale Mono" panose="020B0509000000000004" pitchFamily="49" charset="0"/>
              </a:rPr>
              <a:t>(</a:t>
            </a:r>
          </a:p>
          <a:p>
            <a:pPr marL="0" indent="0">
              <a:buNone/>
            </a:pPr>
            <a:r>
              <a:rPr lang="en-US" sz="3600" dirty="0">
                <a:latin typeface="Andale Mono" panose="020B0509000000000004" pitchFamily="49" charset="0"/>
              </a:rPr>
              <a:t>    </a:t>
            </a:r>
            <a:r>
              <a:rPr lang="en-US" sz="3600" dirty="0" err="1">
                <a:latin typeface="Andale Mono" panose="020B0509000000000004" pitchFamily="49" charset="0"/>
              </a:rPr>
              <a:t>is.numeric</a:t>
            </a:r>
            <a:r>
              <a:rPr lang="en-US" sz="3600" dirty="0">
                <a:latin typeface="Andale Mono" panose="020B0509000000000004" pitchFamily="49" charset="0"/>
              </a:rPr>
              <a:t>, </a:t>
            </a:r>
          </a:p>
          <a:p>
            <a:pPr marL="0" indent="0">
              <a:buNone/>
            </a:pPr>
            <a:r>
              <a:rPr lang="en-US" sz="3600" dirty="0">
                <a:latin typeface="Andale Mono" panose="020B0509000000000004" pitchFamily="49" charset="0"/>
              </a:rPr>
              <a:t>    funs( scale(., scale=F) )</a:t>
            </a:r>
          </a:p>
          <a:p>
            <a:pPr marL="0" indent="0">
              <a:buNone/>
            </a:pPr>
            <a:r>
              <a:rPr lang="en-US" sz="3600" dirty="0">
                <a:latin typeface="Andale Mono" panose="020B0509000000000004" pitchFamily="49" charset="0"/>
              </a:rPr>
              <a:t>  )</a:t>
            </a:r>
          </a:p>
        </p:txBody>
      </p:sp>
    </p:spTree>
    <p:extLst>
      <p:ext uri="{BB962C8B-B14F-4D97-AF65-F5344CB8AC3E}">
        <p14:creationId xmlns:p14="http://schemas.microsoft.com/office/powerpoint/2010/main" val="233648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 sources of variation</a:t>
            </a:r>
          </a:p>
        </p:txBody>
      </p:sp>
      <p:sp>
        <p:nvSpPr>
          <p:cNvPr id="3" name="Content Placeholder 2"/>
          <p:cNvSpPr>
            <a:spLocks noGrp="1"/>
          </p:cNvSpPr>
          <p:nvPr>
            <p:ph idx="1"/>
          </p:nvPr>
        </p:nvSpPr>
        <p:spPr>
          <a:xfrm>
            <a:off x="852714" y="1825625"/>
            <a:ext cx="10515600" cy="4351338"/>
          </a:xfrm>
        </p:spPr>
        <p:txBody>
          <a:bodyPr>
            <a:normAutofit fontScale="92500" lnSpcReduction="20000"/>
          </a:bodyPr>
          <a:lstStyle/>
          <a:p>
            <a:pPr marL="0" indent="0">
              <a:buNone/>
            </a:pPr>
            <a:r>
              <a:rPr lang="en-US" dirty="0"/>
              <a:t>8 male/female </a:t>
            </a:r>
            <a:r>
              <a:rPr lang="en-US" b="1" dirty="0"/>
              <a:t>speakers</a:t>
            </a:r>
            <a:r>
              <a:rPr lang="en-US" dirty="0"/>
              <a:t>, </a:t>
            </a:r>
          </a:p>
          <a:p>
            <a:pPr marL="0" indent="0">
              <a:buNone/>
            </a:pPr>
            <a:r>
              <a:rPr lang="en-US" dirty="0"/>
              <a:t>Say 7 phrases (</a:t>
            </a:r>
            <a:r>
              <a:rPr lang="en-US" b="1" dirty="0"/>
              <a:t>scenario</a:t>
            </a:r>
            <a:r>
              <a:rPr lang="en-US" dirty="0"/>
              <a:t>)</a:t>
            </a:r>
          </a:p>
          <a:p>
            <a:pPr marL="0" indent="0">
              <a:buNone/>
            </a:pPr>
            <a:r>
              <a:rPr lang="en-US" dirty="0"/>
              <a:t>Phrase can be either polite or informal (</a:t>
            </a:r>
            <a:r>
              <a:rPr lang="en-US" b="1" dirty="0"/>
              <a:t>attitude</a:t>
            </a:r>
            <a:r>
              <a:rPr lang="en-US" dirty="0"/>
              <a:t>).</a:t>
            </a:r>
          </a:p>
          <a:p>
            <a:pPr marL="0" indent="0">
              <a:buNone/>
            </a:pPr>
            <a:r>
              <a:rPr lang="en-US" dirty="0"/>
              <a:t>Pitch (</a:t>
            </a:r>
            <a:r>
              <a:rPr lang="en-US" b="1" dirty="0"/>
              <a:t>frequency</a:t>
            </a:r>
            <a:r>
              <a:rPr lang="en-US" dirty="0"/>
              <a:t>) of utterances is measured.</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dirty="0" err="1"/>
              <a:t>Idemaru</a:t>
            </a:r>
            <a:r>
              <a:rPr lang="en-US" sz="2000" dirty="0"/>
              <a:t>, K., Winter, B., &amp; Brown, L. (2015). The role of pitch in perceiving politeness in Korean. In </a:t>
            </a:r>
            <a:r>
              <a:rPr lang="en-US" sz="2000" i="1" dirty="0"/>
              <a:t>International Conference of Phonetic Sciences, Glasgow</a:t>
            </a:r>
            <a:r>
              <a:rPr lang="en-US" sz="2000" dirty="0"/>
              <a:t>.</a:t>
            </a:r>
          </a:p>
          <a:p>
            <a:pPr marL="0" indent="0">
              <a:buNone/>
            </a:pPr>
            <a:r>
              <a:rPr lang="en-US" sz="2000" dirty="0"/>
              <a:t>http://</a:t>
            </a:r>
            <a:r>
              <a:rPr lang="en-US" sz="2000" dirty="0" err="1"/>
              <a:t>www.bodowinter.com</a:t>
            </a:r>
            <a:r>
              <a:rPr lang="en-US" sz="2000" dirty="0"/>
              <a:t>/tutorial/bw_LME_tutorial2.pdf</a:t>
            </a: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350098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642885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452965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107569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3649" y="3171763"/>
            <a:ext cx="10306026" cy="584775"/>
          </a:xfrm>
          <a:prstGeom prst="rect">
            <a:avLst/>
          </a:prstGeom>
        </p:spPr>
        <p:txBody>
          <a:bodyPr wrap="none">
            <a:spAutoFit/>
          </a:bodyPr>
          <a:lstStyle/>
          <a:p>
            <a:r>
              <a:rPr lang="en-US" sz="3200" dirty="0" err="1">
                <a:latin typeface="Andale Mono" charset="0"/>
                <a:ea typeface="Andale Mono" charset="0"/>
                <a:cs typeface="Andale Mono" charset="0"/>
              </a:rPr>
              <a:t>lmer</a:t>
            </a:r>
            <a:r>
              <a:rPr lang="en-US" sz="3200" dirty="0">
                <a:latin typeface="Andale Mono" charset="0"/>
                <a:ea typeface="Andale Mono" charset="0"/>
                <a:cs typeface="Andale Mono" charset="0"/>
              </a:rPr>
              <a:t>(frequency ~ attitude + (1|subject) …</a:t>
            </a:r>
          </a:p>
        </p:txBody>
      </p:sp>
    </p:spTree>
    <p:extLst>
      <p:ext uri="{BB962C8B-B14F-4D97-AF65-F5344CB8AC3E}">
        <p14:creationId xmlns:p14="http://schemas.microsoft.com/office/powerpoint/2010/main" val="161447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3306" y="2562163"/>
            <a:ext cx="7949612" cy="1754326"/>
          </a:xfrm>
          <a:prstGeom prst="rect">
            <a:avLst/>
          </a:prstGeom>
        </p:spPr>
        <p:txBody>
          <a:bodyPr wrap="none">
            <a:spAutoFit/>
          </a:bodyPr>
          <a:lstStyle/>
          <a:p>
            <a:r>
              <a:rPr lang="en-US" sz="3600" dirty="0" err="1">
                <a:latin typeface="Andale Mono" charset="0"/>
                <a:ea typeface="Andale Mono" charset="0"/>
                <a:cs typeface="Andale Mono" charset="0"/>
              </a:rPr>
              <a:t>lmer</a:t>
            </a:r>
            <a:r>
              <a:rPr lang="en-US" sz="3600" dirty="0">
                <a:latin typeface="Andale Mono" charset="0"/>
                <a:ea typeface="Andale Mono" charset="0"/>
                <a:cs typeface="Andale Mono" charset="0"/>
              </a:rPr>
              <a:t>(frequency ~ attitude + </a:t>
            </a:r>
          </a:p>
          <a:p>
            <a:r>
              <a:rPr lang="en-US" sz="3600" dirty="0">
                <a:latin typeface="Andale Mono" charset="0"/>
                <a:ea typeface="Andale Mono" charset="0"/>
                <a:cs typeface="Andale Mono" charset="0"/>
              </a:rPr>
              <a:t>				(1|subject) +</a:t>
            </a:r>
          </a:p>
          <a:p>
            <a:r>
              <a:rPr lang="en-US" sz="3600" dirty="0">
                <a:latin typeface="Andale Mono" charset="0"/>
                <a:ea typeface="Andale Mono" charset="0"/>
                <a:cs typeface="Andale Mono" charset="0"/>
              </a:rPr>
              <a:t>				(1|scenario) …</a:t>
            </a:r>
          </a:p>
        </p:txBody>
      </p:sp>
    </p:spTree>
    <p:extLst>
      <p:ext uri="{BB962C8B-B14F-4D97-AF65-F5344CB8AC3E}">
        <p14:creationId xmlns:p14="http://schemas.microsoft.com/office/powerpoint/2010/main" val="2856337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36B42-D4FD-D346-BD8E-1538869DAD18}"/>
              </a:ext>
            </a:extLst>
          </p:cNvPr>
          <p:cNvSpPr>
            <a:spLocks noGrp="1"/>
          </p:cNvSpPr>
          <p:nvPr>
            <p:ph type="title"/>
          </p:nvPr>
        </p:nvSpPr>
        <p:spPr/>
        <p:txBody>
          <a:bodyPr/>
          <a:lstStyle/>
          <a:p>
            <a:r>
              <a:rPr lang="en-GB" dirty="0"/>
              <a:t>Why does it matter?</a:t>
            </a:r>
            <a:br>
              <a:rPr lang="en-GB" dirty="0"/>
            </a:br>
            <a:r>
              <a:rPr lang="en-GB" dirty="0"/>
              <a:t>Zero-based predictor</a:t>
            </a:r>
          </a:p>
        </p:txBody>
      </p:sp>
      <p:pic>
        <p:nvPicPr>
          <p:cNvPr id="5" name="Content Placeholder 4" descr="Chart&#10;&#10;Description automatically generated">
            <a:extLst>
              <a:ext uri="{FF2B5EF4-FFF2-40B4-BE49-F238E27FC236}">
                <a16:creationId xmlns:a16="http://schemas.microsoft.com/office/drawing/2014/main" id="{7B27430B-A0A3-3345-B7FB-AF70C488CCD1}"/>
              </a:ext>
            </a:extLst>
          </p:cNvPr>
          <p:cNvPicPr>
            <a:picLocks noGrp="1" noChangeAspect="1"/>
          </p:cNvPicPr>
          <p:nvPr>
            <p:ph idx="1"/>
          </p:nvPr>
        </p:nvPicPr>
        <p:blipFill>
          <a:blip r:embed="rId3"/>
          <a:stretch>
            <a:fillRect/>
          </a:stretch>
        </p:blipFill>
        <p:spPr>
          <a:xfrm>
            <a:off x="3195108" y="1825625"/>
            <a:ext cx="5801784" cy="4351338"/>
          </a:xfrm>
        </p:spPr>
      </p:pic>
    </p:spTree>
    <p:extLst>
      <p:ext uri="{BB962C8B-B14F-4D97-AF65-F5344CB8AC3E}">
        <p14:creationId xmlns:p14="http://schemas.microsoft.com/office/powerpoint/2010/main" val="3636335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6017" y="794084"/>
            <a:ext cx="11956763" cy="5403056"/>
          </a:xfrm>
          <a:prstGeom prst="rect">
            <a:avLst/>
          </a:prstGeom>
        </p:spPr>
      </p:pic>
    </p:spTree>
    <p:extLst>
      <p:ext uri="{BB962C8B-B14F-4D97-AF65-F5344CB8AC3E}">
        <p14:creationId xmlns:p14="http://schemas.microsoft.com/office/powerpoint/2010/main" val="7744250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 name="Content Placeholder 6">
            <a:extLst>
              <a:ext uri="{FF2B5EF4-FFF2-40B4-BE49-F238E27FC236}">
                <a16:creationId xmlns:a16="http://schemas.microsoft.com/office/drawing/2014/main" id="{049F0415-F9CD-F74D-A864-071A1DD2253A}"/>
              </a:ext>
            </a:extLst>
          </p:cNvPr>
          <p:cNvPicPr>
            <a:picLocks noGrp="1" noChangeAspect="1"/>
          </p:cNvPicPr>
          <p:nvPr>
            <p:ph idx="1"/>
          </p:nvPr>
        </p:nvPicPr>
        <p:blipFill>
          <a:blip r:embed="rId3"/>
          <a:stretch>
            <a:fillRect/>
          </a:stretch>
        </p:blipFill>
        <p:spPr>
          <a:xfrm>
            <a:off x="200859" y="1690688"/>
            <a:ext cx="10539255" cy="4945105"/>
          </a:xfrm>
        </p:spPr>
      </p:pic>
    </p:spTree>
    <p:extLst>
      <p:ext uri="{BB962C8B-B14F-4D97-AF65-F5344CB8AC3E}">
        <p14:creationId xmlns:p14="http://schemas.microsoft.com/office/powerpoint/2010/main" val="7639051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3306" y="2562163"/>
            <a:ext cx="8037778" cy="1754326"/>
          </a:xfrm>
          <a:prstGeom prst="rect">
            <a:avLst/>
          </a:prstGeom>
        </p:spPr>
        <p:txBody>
          <a:bodyPr wrap="none">
            <a:spAutoFit/>
          </a:bodyPr>
          <a:lstStyle/>
          <a:p>
            <a:r>
              <a:rPr lang="en-US" sz="3600" dirty="0" err="1">
                <a:latin typeface="Andale Mono" charset="0"/>
                <a:ea typeface="Andale Mono" charset="0"/>
                <a:cs typeface="Andale Mono" charset="0"/>
              </a:rPr>
              <a:t>lmer</a:t>
            </a:r>
            <a:r>
              <a:rPr lang="en-US" sz="3600" dirty="0">
                <a:latin typeface="Andale Mono" charset="0"/>
                <a:ea typeface="Andale Mono" charset="0"/>
                <a:cs typeface="Andale Mono" charset="0"/>
              </a:rPr>
              <a:t>(frequency ~ attitude + </a:t>
            </a:r>
          </a:p>
          <a:p>
            <a:r>
              <a:rPr lang="en-US" sz="3600" dirty="0">
                <a:latin typeface="Andale Mono" charset="0"/>
                <a:ea typeface="Andale Mono" charset="0"/>
                <a:cs typeface="Andale Mono" charset="0"/>
              </a:rPr>
              <a:t>				(</a:t>
            </a:r>
            <a:r>
              <a:rPr lang="en-US" sz="3600" dirty="0">
                <a:solidFill>
                  <a:srgbClr val="FF0000"/>
                </a:solidFill>
                <a:latin typeface="Andale Mono" charset="0"/>
                <a:ea typeface="Andale Mono" charset="0"/>
                <a:cs typeface="Andale Mono" charset="0"/>
              </a:rPr>
              <a:t>??</a:t>
            </a:r>
            <a:r>
              <a:rPr lang="en-US" sz="3600" dirty="0">
                <a:latin typeface="Andale Mono" charset="0"/>
                <a:ea typeface="Andale Mono" charset="0"/>
                <a:cs typeface="Andale Mono" charset="0"/>
              </a:rPr>
              <a:t>|subject) +</a:t>
            </a:r>
          </a:p>
          <a:p>
            <a:r>
              <a:rPr lang="en-US" sz="3600" dirty="0">
                <a:latin typeface="Andale Mono" charset="0"/>
                <a:ea typeface="Andale Mono" charset="0"/>
                <a:cs typeface="Andale Mono" charset="0"/>
              </a:rPr>
              <a:t>				(</a:t>
            </a:r>
            <a:r>
              <a:rPr lang="en-US" sz="3600" dirty="0">
                <a:solidFill>
                  <a:srgbClr val="FF0000"/>
                </a:solidFill>
                <a:latin typeface="Andale Mono" charset="0"/>
                <a:ea typeface="Andale Mono" charset="0"/>
                <a:cs typeface="Andale Mono" charset="0"/>
              </a:rPr>
              <a:t>??</a:t>
            </a:r>
            <a:r>
              <a:rPr lang="en-US" sz="3600" dirty="0">
                <a:latin typeface="Andale Mono" charset="0"/>
                <a:ea typeface="Andale Mono" charset="0"/>
                <a:cs typeface="Andale Mono" charset="0"/>
              </a:rPr>
              <a:t>|scenario) …</a:t>
            </a:r>
          </a:p>
        </p:txBody>
      </p:sp>
    </p:spTree>
    <p:extLst>
      <p:ext uri="{BB962C8B-B14F-4D97-AF65-F5344CB8AC3E}">
        <p14:creationId xmlns:p14="http://schemas.microsoft.com/office/powerpoint/2010/main" val="38408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it maximal' (Barr 2013)</a:t>
            </a:r>
            <a:br>
              <a:rPr lang="en-US" dirty="0"/>
            </a:br>
            <a:r>
              <a:rPr lang="en-US" sz="3200" dirty="0"/>
              <a:t>(Maximal = More conservative</a:t>
            </a:r>
            <a:r>
              <a:rPr lang="en-GB" sz="3200" dirty="0"/>
              <a: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013288"/>
            <a:ext cx="8418286" cy="4411442"/>
          </a:xfrm>
        </p:spPr>
      </p:pic>
      <p:pic>
        <p:nvPicPr>
          <p:cNvPr id="5" name="Content Placeholder 3">
            <a:extLst>
              <a:ext uri="{FF2B5EF4-FFF2-40B4-BE49-F238E27FC236}">
                <a16:creationId xmlns:a16="http://schemas.microsoft.com/office/drawing/2014/main" id="{88891FB4-8847-C041-BDD3-C31F771BD89A}"/>
              </a:ext>
            </a:extLst>
          </p:cNvPr>
          <p:cNvPicPr>
            <a:picLocks noChangeAspect="1"/>
          </p:cNvPicPr>
          <p:nvPr/>
        </p:nvPicPr>
        <p:blipFill>
          <a:blip r:embed="rId4"/>
          <a:stretch>
            <a:fillRect/>
          </a:stretch>
        </p:blipFill>
        <p:spPr>
          <a:xfrm>
            <a:off x="1151149" y="1796705"/>
            <a:ext cx="10881825" cy="4365893"/>
          </a:xfrm>
          <a:prstGeom prst="rect">
            <a:avLst/>
          </a:prstGeom>
        </p:spPr>
      </p:pic>
      <p:sp>
        <p:nvSpPr>
          <p:cNvPr id="3" name="Donut 2">
            <a:extLst>
              <a:ext uri="{FF2B5EF4-FFF2-40B4-BE49-F238E27FC236}">
                <a16:creationId xmlns:a16="http://schemas.microsoft.com/office/drawing/2014/main" id="{F131F801-456E-1E4B-93D1-60CEB4F39AD7}"/>
              </a:ext>
            </a:extLst>
          </p:cNvPr>
          <p:cNvSpPr/>
          <p:nvPr/>
        </p:nvSpPr>
        <p:spPr>
          <a:xfrm>
            <a:off x="10395283" y="4219009"/>
            <a:ext cx="2334127" cy="2422423"/>
          </a:xfrm>
          <a:prstGeom prst="donu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0794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6865C-FF85-5849-8751-0022AE203B78}"/>
              </a:ext>
            </a:extLst>
          </p:cNvPr>
          <p:cNvSpPr>
            <a:spLocks noGrp="1"/>
          </p:cNvSpPr>
          <p:nvPr>
            <p:ph type="title"/>
          </p:nvPr>
        </p:nvSpPr>
        <p:spPr/>
        <p:txBody>
          <a:bodyPr/>
          <a:lstStyle/>
          <a:p>
            <a:r>
              <a:rPr lang="en-US" dirty="0"/>
              <a:t>If you can’t…</a:t>
            </a:r>
          </a:p>
        </p:txBody>
      </p:sp>
      <p:sp>
        <p:nvSpPr>
          <p:cNvPr id="3" name="Content Placeholder 2">
            <a:extLst>
              <a:ext uri="{FF2B5EF4-FFF2-40B4-BE49-F238E27FC236}">
                <a16:creationId xmlns:a16="http://schemas.microsoft.com/office/drawing/2014/main" id="{B5171937-8FE3-C54F-A339-976143B31517}"/>
              </a:ext>
            </a:extLst>
          </p:cNvPr>
          <p:cNvSpPr>
            <a:spLocks noGrp="1"/>
          </p:cNvSpPr>
          <p:nvPr>
            <p:ph idx="1"/>
          </p:nvPr>
        </p:nvSpPr>
        <p:spPr>
          <a:xfrm>
            <a:off x="838199" y="1825625"/>
            <a:ext cx="11459817" cy="4469158"/>
          </a:xfrm>
        </p:spPr>
        <p:txBody>
          <a:bodyPr/>
          <a:lstStyle/>
          <a:p>
            <a:r>
              <a:rPr lang="en-US" dirty="0"/>
              <a:t>Exclude random effects parameter</a:t>
            </a:r>
          </a:p>
          <a:p>
            <a:r>
              <a:rPr lang="en-US" dirty="0" err="1"/>
              <a:t>lmer</a:t>
            </a:r>
            <a:r>
              <a:rPr lang="en-US" dirty="0"/>
              <a:t> assumes correlated random effects by default… </a:t>
            </a:r>
          </a:p>
        </p:txBody>
      </p:sp>
    </p:spTree>
    <p:extLst>
      <p:ext uri="{BB962C8B-B14F-4D97-AF65-F5344CB8AC3E}">
        <p14:creationId xmlns:p14="http://schemas.microsoft.com/office/powerpoint/2010/main" val="34115478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C1DFBF51-C2CA-3C4E-BD35-633607A7604C}"/>
              </a:ext>
            </a:extLst>
          </p:cNvPr>
          <p:cNvPicPr>
            <a:picLocks noGrp="1" noChangeAspect="1"/>
          </p:cNvPicPr>
          <p:nvPr>
            <p:ph idx="1"/>
          </p:nvPr>
        </p:nvPicPr>
        <p:blipFill>
          <a:blip r:embed="rId3"/>
          <a:stretch>
            <a:fillRect/>
          </a:stretch>
        </p:blipFill>
        <p:spPr>
          <a:xfrm>
            <a:off x="611760" y="790646"/>
            <a:ext cx="10553414" cy="5276707"/>
          </a:xfrm>
        </p:spPr>
      </p:pic>
    </p:spTree>
    <p:extLst>
      <p:ext uri="{BB962C8B-B14F-4D97-AF65-F5344CB8AC3E}">
        <p14:creationId xmlns:p14="http://schemas.microsoft.com/office/powerpoint/2010/main" val="6887322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9C7204-4BDA-294B-A3F5-97554FBF1E83}"/>
              </a:ext>
            </a:extLst>
          </p:cNvPr>
          <p:cNvSpPr>
            <a:spLocks noGrp="1"/>
          </p:cNvSpPr>
          <p:nvPr>
            <p:ph type="title"/>
          </p:nvPr>
        </p:nvSpPr>
        <p:spPr/>
        <p:txBody>
          <a:bodyPr/>
          <a:lstStyle/>
          <a:p>
            <a:r>
              <a:rPr lang="en-US" dirty="0"/>
              <a:t>Correlated random effects</a:t>
            </a:r>
          </a:p>
        </p:txBody>
      </p:sp>
      <p:sp>
        <p:nvSpPr>
          <p:cNvPr id="5" name="Content Placeholder 4">
            <a:extLst>
              <a:ext uri="{FF2B5EF4-FFF2-40B4-BE49-F238E27FC236}">
                <a16:creationId xmlns:a16="http://schemas.microsoft.com/office/drawing/2014/main" id="{43431858-C32D-F341-ACC6-BFAC1E02DAA2}"/>
              </a:ext>
            </a:extLst>
          </p:cNvPr>
          <p:cNvSpPr>
            <a:spLocks noGrp="1"/>
          </p:cNvSpPr>
          <p:nvPr>
            <p:ph idx="1"/>
          </p:nvPr>
        </p:nvSpPr>
        <p:spPr/>
        <p:txBody>
          <a:bodyPr/>
          <a:lstStyle/>
          <a:p>
            <a:r>
              <a:rPr lang="en-US" dirty="0"/>
              <a:t>These often first to to be dropped when simplifying</a:t>
            </a:r>
          </a:p>
          <a:p>
            <a:pPr lvl="1"/>
            <a:r>
              <a:rPr lang="en-US" dirty="0"/>
              <a:t>Explicitly specifying the random intercept with </a:t>
            </a:r>
            <a:r>
              <a:rPr lang="en-US" dirty="0">
                <a:latin typeface="Andale Mono" panose="020B0509000000000004" pitchFamily="49" charset="0"/>
              </a:rPr>
              <a:t>(1|grouping)</a:t>
            </a:r>
          </a:p>
          <a:p>
            <a:pPr lvl="1"/>
            <a:r>
              <a:rPr lang="en-US" dirty="0"/>
              <a:t>Adding another term which is  </a:t>
            </a:r>
            <a:r>
              <a:rPr lang="en-US" dirty="0">
                <a:latin typeface="Andale Mono" panose="020B0509000000000004" pitchFamily="49" charset="0"/>
              </a:rPr>
              <a:t>(0 + variable | grouping)</a:t>
            </a:r>
          </a:p>
          <a:p>
            <a:pPr lvl="1"/>
            <a:endParaRPr lang="en-US" dirty="0">
              <a:latin typeface="Andale Mono" panose="020B0509000000000004" pitchFamily="49" charset="0"/>
            </a:endParaRPr>
          </a:p>
          <a:p>
            <a:pPr lvl="1"/>
            <a:endParaRPr lang="en-US" dirty="0">
              <a:latin typeface="Andale Mono" panose="020B0509000000000004" pitchFamily="49" charset="0"/>
            </a:endParaRPr>
          </a:p>
          <a:p>
            <a:pPr marL="0" indent="0">
              <a:buNone/>
            </a:pPr>
            <a:r>
              <a:rPr lang="en-US" dirty="0">
                <a:latin typeface="Andale Mono" panose="020B0509000000000004" pitchFamily="49" charset="0"/>
              </a:rPr>
              <a:t>Reaction ~ Days + (1|Subject) + (0+Days|Subject)</a:t>
            </a:r>
          </a:p>
          <a:p>
            <a:endParaRPr lang="en-US" dirty="0"/>
          </a:p>
        </p:txBody>
      </p:sp>
    </p:spTree>
    <p:extLst>
      <p:ext uri="{BB962C8B-B14F-4D97-AF65-F5344CB8AC3E}">
        <p14:creationId xmlns:p14="http://schemas.microsoft.com/office/powerpoint/2010/main" val="2054537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3650-67C4-0E40-A303-73EC22038632}"/>
              </a:ext>
            </a:extLst>
          </p:cNvPr>
          <p:cNvSpPr>
            <a:spLocks noGrp="1"/>
          </p:cNvSpPr>
          <p:nvPr>
            <p:ph type="title"/>
          </p:nvPr>
        </p:nvSpPr>
        <p:spPr/>
        <p:txBody>
          <a:bodyPr/>
          <a:lstStyle/>
          <a:p>
            <a:r>
              <a:rPr lang="en-US" dirty="0"/>
              <a:t>Tests and comparisons</a:t>
            </a:r>
            <a:br>
              <a:rPr lang="en-US" dirty="0"/>
            </a:br>
            <a:r>
              <a:rPr lang="en-US" sz="3200" dirty="0"/>
              <a:t>Attentional bias (dot probe) experiment</a:t>
            </a:r>
          </a:p>
        </p:txBody>
      </p:sp>
      <p:pic>
        <p:nvPicPr>
          <p:cNvPr id="21" name="Content Placeholder 20">
            <a:extLst>
              <a:ext uri="{FF2B5EF4-FFF2-40B4-BE49-F238E27FC236}">
                <a16:creationId xmlns:a16="http://schemas.microsoft.com/office/drawing/2014/main" id="{5FE184B1-AC61-CA42-8ED6-9FBB6B13011C}"/>
              </a:ext>
            </a:extLst>
          </p:cNvPr>
          <p:cNvPicPr>
            <a:picLocks noGrp="1" noChangeAspect="1"/>
          </p:cNvPicPr>
          <p:nvPr>
            <p:ph idx="1"/>
          </p:nvPr>
        </p:nvPicPr>
        <p:blipFill>
          <a:blip r:embed="rId3"/>
          <a:stretch>
            <a:fillRect/>
          </a:stretch>
        </p:blipFill>
        <p:spPr>
          <a:xfrm>
            <a:off x="3195108" y="1825625"/>
            <a:ext cx="5801784" cy="4351338"/>
          </a:xfrm>
          <a:prstGeom prst="rect">
            <a:avLst/>
          </a:prstGeom>
        </p:spPr>
      </p:pic>
    </p:spTree>
    <p:extLst>
      <p:ext uri="{BB962C8B-B14F-4D97-AF65-F5344CB8AC3E}">
        <p14:creationId xmlns:p14="http://schemas.microsoft.com/office/powerpoint/2010/main" val="3644278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0803-109F-AA47-A90B-46CC95FCFFF6}"/>
              </a:ext>
            </a:extLst>
          </p:cNvPr>
          <p:cNvSpPr>
            <a:spLocks noGrp="1"/>
          </p:cNvSpPr>
          <p:nvPr>
            <p:ph type="title"/>
          </p:nvPr>
        </p:nvSpPr>
        <p:spPr/>
        <p:txBody>
          <a:bodyPr/>
          <a:lstStyle/>
          <a:p>
            <a:r>
              <a:rPr lang="en-US" dirty="0"/>
              <a:t>What kind of model is this?</a:t>
            </a:r>
          </a:p>
        </p:txBody>
      </p:sp>
      <p:pic>
        <p:nvPicPr>
          <p:cNvPr id="6" name="Content Placeholder 5">
            <a:extLst>
              <a:ext uri="{FF2B5EF4-FFF2-40B4-BE49-F238E27FC236}">
                <a16:creationId xmlns:a16="http://schemas.microsoft.com/office/drawing/2014/main" id="{A2E454DB-6723-0F49-BD3A-D327F854BF42}"/>
              </a:ext>
            </a:extLst>
          </p:cNvPr>
          <p:cNvPicPr>
            <a:picLocks noGrp="1" noChangeAspect="1"/>
          </p:cNvPicPr>
          <p:nvPr>
            <p:ph idx="1"/>
          </p:nvPr>
        </p:nvPicPr>
        <p:blipFill>
          <a:blip r:embed="rId2"/>
          <a:stretch>
            <a:fillRect/>
          </a:stretch>
        </p:blipFill>
        <p:spPr>
          <a:xfrm>
            <a:off x="222249" y="1909483"/>
            <a:ext cx="12117559" cy="4424129"/>
          </a:xfrm>
          <a:prstGeom prst="rect">
            <a:avLst/>
          </a:prstGeom>
        </p:spPr>
      </p:pic>
    </p:spTree>
    <p:extLst>
      <p:ext uri="{BB962C8B-B14F-4D97-AF65-F5344CB8AC3E}">
        <p14:creationId xmlns:p14="http://schemas.microsoft.com/office/powerpoint/2010/main" val="2977628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AB615-D30C-F24C-8A81-6AA93B267155}"/>
              </a:ext>
            </a:extLst>
          </p:cNvPr>
          <p:cNvSpPr>
            <a:spLocks noGrp="1"/>
          </p:cNvSpPr>
          <p:nvPr>
            <p:ph type="title"/>
          </p:nvPr>
        </p:nvSpPr>
        <p:spPr/>
        <p:txBody>
          <a:bodyPr/>
          <a:lstStyle/>
          <a:p>
            <a:r>
              <a:rPr lang="en-US" dirty="0" err="1"/>
              <a:t>Anova</a:t>
            </a:r>
            <a:r>
              <a:rPr lang="en-US" dirty="0"/>
              <a:t> degrees of freedom</a:t>
            </a:r>
          </a:p>
        </p:txBody>
      </p:sp>
      <p:pic>
        <p:nvPicPr>
          <p:cNvPr id="6" name="Content Placeholder 5">
            <a:extLst>
              <a:ext uri="{FF2B5EF4-FFF2-40B4-BE49-F238E27FC236}">
                <a16:creationId xmlns:a16="http://schemas.microsoft.com/office/drawing/2014/main" id="{BB625B8F-F21B-CE44-A36C-FA53CE8490C7}"/>
              </a:ext>
            </a:extLst>
          </p:cNvPr>
          <p:cNvPicPr>
            <a:picLocks noGrp="1" noChangeAspect="1"/>
          </p:cNvPicPr>
          <p:nvPr>
            <p:ph idx="1"/>
          </p:nvPr>
        </p:nvPicPr>
        <p:blipFill>
          <a:blip r:embed="rId3"/>
          <a:stretch>
            <a:fillRect/>
          </a:stretch>
        </p:blipFill>
        <p:spPr>
          <a:xfrm>
            <a:off x="838200" y="2176602"/>
            <a:ext cx="9833909" cy="3818237"/>
          </a:xfrm>
          <a:prstGeom prst="rect">
            <a:avLst/>
          </a:prstGeom>
        </p:spPr>
      </p:pic>
      <p:sp>
        <p:nvSpPr>
          <p:cNvPr id="7" name="TextBox 6">
            <a:extLst>
              <a:ext uri="{FF2B5EF4-FFF2-40B4-BE49-F238E27FC236}">
                <a16:creationId xmlns:a16="http://schemas.microsoft.com/office/drawing/2014/main" id="{FC2C2379-61B4-2544-B6BB-B812EC292446}"/>
              </a:ext>
            </a:extLst>
          </p:cNvPr>
          <p:cNvSpPr txBox="1"/>
          <p:nvPr/>
        </p:nvSpPr>
        <p:spPr>
          <a:xfrm>
            <a:off x="8834718" y="289242"/>
            <a:ext cx="3079376" cy="1477328"/>
          </a:xfrm>
          <a:prstGeom prst="rect">
            <a:avLst/>
          </a:prstGeom>
          <a:noFill/>
        </p:spPr>
        <p:txBody>
          <a:bodyPr wrap="square" rtlCol="0">
            <a:spAutoFit/>
          </a:bodyPr>
          <a:lstStyle/>
          <a:p>
            <a:r>
              <a:rPr lang="en-US" dirty="0"/>
              <a:t>Degrees of freedom are adjusted (Satterthwaite method) for the amount of clustering. You will sometimes see non-integer df values.</a:t>
            </a:r>
          </a:p>
        </p:txBody>
      </p:sp>
      <p:pic>
        <p:nvPicPr>
          <p:cNvPr id="9" name="Picture 8" descr="A screenshot of a cell phone&#10;&#10;Description automatically generated">
            <a:extLst>
              <a:ext uri="{FF2B5EF4-FFF2-40B4-BE49-F238E27FC236}">
                <a16:creationId xmlns:a16="http://schemas.microsoft.com/office/drawing/2014/main" id="{2D30A03A-5FD9-F844-AFF6-4EDC402D56AC}"/>
              </a:ext>
            </a:extLst>
          </p:cNvPr>
          <p:cNvPicPr>
            <a:picLocks noChangeAspect="1"/>
          </p:cNvPicPr>
          <p:nvPr/>
        </p:nvPicPr>
        <p:blipFill>
          <a:blip r:embed="rId4"/>
          <a:stretch>
            <a:fillRect/>
          </a:stretch>
        </p:blipFill>
        <p:spPr>
          <a:xfrm>
            <a:off x="313765" y="2176602"/>
            <a:ext cx="12938722" cy="3818237"/>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509512CC-7053-0840-AA79-AFC956FD847A}"/>
                  </a:ext>
                </a:extLst>
              </p14:cNvPr>
              <p14:cNvContentPartPr/>
              <p14:nvPr/>
            </p14:nvContentPartPr>
            <p14:xfrm>
              <a:off x="4609821" y="3750268"/>
              <a:ext cx="1302840" cy="2150280"/>
            </p14:xfrm>
          </p:contentPart>
        </mc:Choice>
        <mc:Fallback xmlns="">
          <p:pic>
            <p:nvPicPr>
              <p:cNvPr id="10" name="Ink 9">
                <a:extLst>
                  <a:ext uri="{FF2B5EF4-FFF2-40B4-BE49-F238E27FC236}">
                    <a16:creationId xmlns:a16="http://schemas.microsoft.com/office/drawing/2014/main" id="{509512CC-7053-0840-AA79-AFC956FD847A}"/>
                  </a:ext>
                </a:extLst>
              </p:cNvPr>
              <p:cNvPicPr/>
              <p:nvPr/>
            </p:nvPicPr>
            <p:blipFill>
              <a:blip r:embed="rId6"/>
              <a:stretch>
                <a:fillRect/>
              </a:stretch>
            </p:blipFill>
            <p:spPr>
              <a:xfrm>
                <a:off x="4574181" y="3714628"/>
                <a:ext cx="1374480" cy="2221920"/>
              </a:xfrm>
              <a:prstGeom prst="rect">
                <a:avLst/>
              </a:prstGeom>
            </p:spPr>
          </p:pic>
        </mc:Fallback>
      </mc:AlternateContent>
    </p:spTree>
    <p:extLst>
      <p:ext uri="{BB962C8B-B14F-4D97-AF65-F5344CB8AC3E}">
        <p14:creationId xmlns:p14="http://schemas.microsoft.com/office/powerpoint/2010/main" val="354977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3"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36B42-D4FD-D346-BD8E-1538869DAD18}"/>
              </a:ext>
            </a:extLst>
          </p:cNvPr>
          <p:cNvSpPr>
            <a:spLocks noGrp="1"/>
          </p:cNvSpPr>
          <p:nvPr>
            <p:ph type="title"/>
          </p:nvPr>
        </p:nvSpPr>
        <p:spPr/>
        <p:txBody>
          <a:bodyPr/>
          <a:lstStyle/>
          <a:p>
            <a:r>
              <a:rPr lang="en-GB" dirty="0"/>
              <a:t>Mean centred predictor </a:t>
            </a:r>
            <a:br>
              <a:rPr lang="en-GB" dirty="0"/>
            </a:br>
            <a:r>
              <a:rPr lang="en-GB" sz="3200" dirty="0"/>
              <a:t>(subtract mean from all predictor values)</a:t>
            </a:r>
          </a:p>
        </p:txBody>
      </p:sp>
      <p:pic>
        <p:nvPicPr>
          <p:cNvPr id="5" name="Content Placeholder 4">
            <a:extLst>
              <a:ext uri="{FF2B5EF4-FFF2-40B4-BE49-F238E27FC236}">
                <a16:creationId xmlns:a16="http://schemas.microsoft.com/office/drawing/2014/main" id="{7B27430B-A0A3-3345-B7FB-AF70C488CCD1}"/>
              </a:ext>
            </a:extLst>
          </p:cNvPr>
          <p:cNvPicPr>
            <a:picLocks noGrp="1" noChangeAspect="1"/>
          </p:cNvPicPr>
          <p:nvPr>
            <p:ph idx="1"/>
          </p:nvPr>
        </p:nvPicPr>
        <p:blipFill>
          <a:blip r:embed="rId3"/>
          <a:srcRect/>
          <a:stretch/>
        </p:blipFill>
        <p:spPr>
          <a:xfrm>
            <a:off x="3195108" y="1825625"/>
            <a:ext cx="5801784" cy="4351338"/>
          </a:xfrm>
        </p:spPr>
      </p:pic>
    </p:spTree>
    <p:extLst>
      <p:ext uri="{BB962C8B-B14F-4D97-AF65-F5344CB8AC3E}">
        <p14:creationId xmlns:p14="http://schemas.microsoft.com/office/powerpoint/2010/main" val="35949637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DE2A-E3F7-9F4A-B125-517EF72C444D}"/>
              </a:ext>
            </a:extLst>
          </p:cNvPr>
          <p:cNvSpPr>
            <a:spLocks noGrp="1"/>
          </p:cNvSpPr>
          <p:nvPr>
            <p:ph type="title"/>
          </p:nvPr>
        </p:nvSpPr>
        <p:spPr/>
        <p:txBody>
          <a:bodyPr>
            <a:normAutofit fontScale="90000"/>
          </a:bodyPr>
          <a:lstStyle/>
          <a:p>
            <a:r>
              <a:rPr lang="en-US" dirty="0" err="1"/>
              <a:t>emmeans</a:t>
            </a:r>
            <a:r>
              <a:rPr lang="en-US" dirty="0"/>
              <a:t> for </a:t>
            </a:r>
            <a:r>
              <a:rPr lang="en-US" dirty="0" err="1"/>
              <a:t>followup</a:t>
            </a:r>
            <a:r>
              <a:rPr lang="en-US" dirty="0"/>
              <a:t> tests</a:t>
            </a:r>
            <a:br>
              <a:rPr lang="en-US" dirty="0"/>
            </a:br>
            <a:r>
              <a:rPr lang="en-US" sz="2800" dirty="0" err="1"/>
              <a:t>emmeans</a:t>
            </a:r>
            <a:r>
              <a:rPr lang="en-US" sz="2800" dirty="0"/>
              <a:t> = </a:t>
            </a:r>
            <a:r>
              <a:rPr lang="en-US" sz="2800" i="1" dirty="0"/>
              <a:t>estimated marginal means</a:t>
            </a:r>
            <a:br>
              <a:rPr lang="en-US" sz="2800" i="1" dirty="0"/>
            </a:br>
            <a:r>
              <a:rPr lang="en-US" sz="2800" dirty="0"/>
              <a:t>marginal = </a:t>
            </a:r>
            <a:r>
              <a:rPr lang="en-US" sz="2800" i="1" dirty="0"/>
              <a:t>“averaging across other factors”</a:t>
            </a:r>
            <a:endParaRPr lang="en-US" i="1" dirty="0"/>
          </a:p>
        </p:txBody>
      </p:sp>
      <p:pic>
        <p:nvPicPr>
          <p:cNvPr id="11" name="Content Placeholder 10" descr="A screenshot of a cell phone&#10;&#10;Description automatically generated">
            <a:extLst>
              <a:ext uri="{FF2B5EF4-FFF2-40B4-BE49-F238E27FC236}">
                <a16:creationId xmlns:a16="http://schemas.microsoft.com/office/drawing/2014/main" id="{65C82FA6-6F0B-844F-B11F-1F582C1BF46C}"/>
              </a:ext>
            </a:extLst>
          </p:cNvPr>
          <p:cNvPicPr>
            <a:picLocks noGrp="1" noChangeAspect="1"/>
          </p:cNvPicPr>
          <p:nvPr>
            <p:ph idx="1"/>
          </p:nvPr>
        </p:nvPicPr>
        <p:blipFill>
          <a:blip r:embed="rId2"/>
          <a:stretch>
            <a:fillRect/>
          </a:stretch>
        </p:blipFill>
        <p:spPr>
          <a:xfrm>
            <a:off x="1517650" y="2121694"/>
            <a:ext cx="9156700" cy="3759200"/>
          </a:xfrm>
          <a:prstGeom prst="rect">
            <a:avLst/>
          </a:prstGeom>
        </p:spPr>
      </p:pic>
    </p:spTree>
    <p:extLst>
      <p:ext uri="{BB962C8B-B14F-4D97-AF65-F5344CB8AC3E}">
        <p14:creationId xmlns:p14="http://schemas.microsoft.com/office/powerpoint/2010/main" val="34525882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DE2A-E3F7-9F4A-B125-517EF72C444D}"/>
              </a:ext>
            </a:extLst>
          </p:cNvPr>
          <p:cNvSpPr>
            <a:spLocks noGrp="1"/>
          </p:cNvSpPr>
          <p:nvPr>
            <p:ph type="title"/>
          </p:nvPr>
        </p:nvSpPr>
        <p:spPr/>
        <p:txBody>
          <a:bodyPr>
            <a:normAutofit fontScale="90000"/>
          </a:bodyPr>
          <a:lstStyle/>
          <a:p>
            <a:r>
              <a:rPr lang="en-US" dirty="0" err="1"/>
              <a:t>emmeans</a:t>
            </a:r>
            <a:r>
              <a:rPr lang="en-US" dirty="0"/>
              <a:t> for </a:t>
            </a:r>
            <a:r>
              <a:rPr lang="en-US" dirty="0" err="1"/>
              <a:t>followup</a:t>
            </a:r>
            <a:r>
              <a:rPr lang="en-US" dirty="0"/>
              <a:t> tests</a:t>
            </a:r>
            <a:br>
              <a:rPr lang="en-US" dirty="0"/>
            </a:br>
            <a:r>
              <a:rPr lang="en-US" sz="2800" dirty="0" err="1"/>
              <a:t>emmeans</a:t>
            </a:r>
            <a:r>
              <a:rPr lang="en-US" sz="2800" dirty="0"/>
              <a:t> = </a:t>
            </a:r>
            <a:r>
              <a:rPr lang="en-US" sz="2800" i="1" dirty="0"/>
              <a:t>estimated marginal means</a:t>
            </a:r>
            <a:br>
              <a:rPr lang="en-US" sz="2800" i="1" dirty="0"/>
            </a:br>
            <a:r>
              <a:rPr lang="en-US" sz="2800" dirty="0"/>
              <a:t>marginal = </a:t>
            </a:r>
            <a:r>
              <a:rPr lang="en-US" sz="2800" i="1" dirty="0"/>
              <a:t>“averaging across other factors”</a:t>
            </a:r>
            <a:endParaRPr lang="en-US" i="1" dirty="0"/>
          </a:p>
        </p:txBody>
      </p:sp>
      <p:pic>
        <p:nvPicPr>
          <p:cNvPr id="6" name="Content Placeholder 5">
            <a:extLst>
              <a:ext uri="{FF2B5EF4-FFF2-40B4-BE49-F238E27FC236}">
                <a16:creationId xmlns:a16="http://schemas.microsoft.com/office/drawing/2014/main" id="{9E1FA8DC-C95F-2140-BACF-709265673E0D}"/>
              </a:ext>
            </a:extLst>
          </p:cNvPr>
          <p:cNvPicPr>
            <a:picLocks noGrp="1" noChangeAspect="1"/>
          </p:cNvPicPr>
          <p:nvPr>
            <p:ph idx="1"/>
          </p:nvPr>
        </p:nvPicPr>
        <p:blipFill>
          <a:blip r:embed="rId2"/>
          <a:stretch>
            <a:fillRect/>
          </a:stretch>
        </p:blipFill>
        <p:spPr>
          <a:xfrm>
            <a:off x="838200" y="2341962"/>
            <a:ext cx="8238938" cy="4516038"/>
          </a:xfrm>
          <a:prstGeom prst="rect">
            <a:avLst/>
          </a:prstGeom>
        </p:spPr>
      </p:pic>
    </p:spTree>
    <p:extLst>
      <p:ext uri="{BB962C8B-B14F-4D97-AF65-F5344CB8AC3E}">
        <p14:creationId xmlns:p14="http://schemas.microsoft.com/office/powerpoint/2010/main" val="2531640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DE2A-E3F7-9F4A-B125-517EF72C444D}"/>
              </a:ext>
            </a:extLst>
          </p:cNvPr>
          <p:cNvSpPr>
            <a:spLocks noGrp="1"/>
          </p:cNvSpPr>
          <p:nvPr>
            <p:ph type="title"/>
          </p:nvPr>
        </p:nvSpPr>
        <p:spPr/>
        <p:txBody>
          <a:bodyPr/>
          <a:lstStyle/>
          <a:p>
            <a:r>
              <a:rPr lang="en-US" dirty="0" err="1"/>
              <a:t>emmeans</a:t>
            </a:r>
            <a:r>
              <a:rPr lang="en-US" dirty="0"/>
              <a:t> uses ‘right hand’ formulae</a:t>
            </a:r>
          </a:p>
        </p:txBody>
      </p:sp>
      <p:pic>
        <p:nvPicPr>
          <p:cNvPr id="8" name="Content Placeholder 7" descr="emmeans output for formula ~Condition">
            <a:extLst>
              <a:ext uri="{FF2B5EF4-FFF2-40B4-BE49-F238E27FC236}">
                <a16:creationId xmlns:a16="http://schemas.microsoft.com/office/drawing/2014/main" id="{BFE3C660-91B2-AE42-A814-7AE93C1FEFA6}"/>
              </a:ext>
            </a:extLst>
          </p:cNvPr>
          <p:cNvPicPr>
            <a:picLocks noGrp="1" noChangeAspect="1"/>
          </p:cNvPicPr>
          <p:nvPr>
            <p:ph idx="1"/>
          </p:nvPr>
        </p:nvPicPr>
        <p:blipFill>
          <a:blip r:embed="rId2"/>
          <a:stretch>
            <a:fillRect/>
          </a:stretch>
        </p:blipFill>
        <p:spPr>
          <a:xfrm>
            <a:off x="838200" y="1690688"/>
            <a:ext cx="9890685" cy="4302369"/>
          </a:xfrm>
          <a:prstGeom prst="rect">
            <a:avLst/>
          </a:prstGeom>
        </p:spPr>
      </p:pic>
    </p:spTree>
    <p:extLst>
      <p:ext uri="{BB962C8B-B14F-4D97-AF65-F5344CB8AC3E}">
        <p14:creationId xmlns:p14="http://schemas.microsoft.com/office/powerpoint/2010/main" val="1578751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B6E5D-6D18-E741-8A90-C93199FAC497}"/>
              </a:ext>
            </a:extLst>
          </p:cNvPr>
          <p:cNvSpPr>
            <a:spLocks noGrp="1"/>
          </p:cNvSpPr>
          <p:nvPr>
            <p:ph type="title"/>
          </p:nvPr>
        </p:nvSpPr>
        <p:spPr/>
        <p:txBody>
          <a:bodyPr/>
          <a:lstStyle/>
          <a:p>
            <a:r>
              <a:rPr lang="en-US" dirty="0"/>
              <a:t>Pairwise contrasts</a:t>
            </a:r>
          </a:p>
        </p:txBody>
      </p:sp>
      <p:pic>
        <p:nvPicPr>
          <p:cNvPr id="6" name="Content Placeholder 5">
            <a:extLst>
              <a:ext uri="{FF2B5EF4-FFF2-40B4-BE49-F238E27FC236}">
                <a16:creationId xmlns:a16="http://schemas.microsoft.com/office/drawing/2014/main" id="{9A4FE6B6-FEF5-2E4B-AE13-9BA0CE270343}"/>
              </a:ext>
            </a:extLst>
          </p:cNvPr>
          <p:cNvPicPr>
            <a:picLocks noGrp="1" noChangeAspect="1"/>
          </p:cNvPicPr>
          <p:nvPr>
            <p:ph idx="1"/>
          </p:nvPr>
        </p:nvPicPr>
        <p:blipFill>
          <a:blip r:embed="rId2"/>
          <a:stretch>
            <a:fillRect/>
          </a:stretch>
        </p:blipFill>
        <p:spPr>
          <a:xfrm>
            <a:off x="838200" y="1506503"/>
            <a:ext cx="8480612" cy="4943076"/>
          </a:xfrm>
          <a:prstGeom prst="rect">
            <a:avLst/>
          </a:prstGeom>
        </p:spPr>
      </p:pic>
    </p:spTree>
    <p:extLst>
      <p:ext uri="{BB962C8B-B14F-4D97-AF65-F5344CB8AC3E}">
        <p14:creationId xmlns:p14="http://schemas.microsoft.com/office/powerpoint/2010/main" val="1925931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41FC1-CFA1-C946-A11D-EA9B2B904268}"/>
              </a:ext>
            </a:extLst>
          </p:cNvPr>
          <p:cNvSpPr>
            <a:spLocks noGrp="1"/>
          </p:cNvSpPr>
          <p:nvPr>
            <p:ph type="title"/>
          </p:nvPr>
        </p:nvSpPr>
        <p:spPr/>
        <p:txBody>
          <a:bodyPr/>
          <a:lstStyle/>
          <a:p>
            <a:r>
              <a:rPr lang="en-US" dirty="0"/>
              <a:t>Specific contrasts </a:t>
            </a:r>
          </a:p>
        </p:txBody>
      </p:sp>
      <p:pic>
        <p:nvPicPr>
          <p:cNvPr id="6" name="Content Placeholder 5">
            <a:extLst>
              <a:ext uri="{FF2B5EF4-FFF2-40B4-BE49-F238E27FC236}">
                <a16:creationId xmlns:a16="http://schemas.microsoft.com/office/drawing/2014/main" id="{4FB5BCAB-D6AA-5744-B96E-E7CD1476090E}"/>
              </a:ext>
            </a:extLst>
          </p:cNvPr>
          <p:cNvPicPr>
            <a:picLocks noGrp="1" noChangeAspect="1"/>
          </p:cNvPicPr>
          <p:nvPr>
            <p:ph idx="1"/>
          </p:nvPr>
        </p:nvPicPr>
        <p:blipFill>
          <a:blip r:embed="rId2"/>
          <a:stretch>
            <a:fillRect/>
          </a:stretch>
        </p:blipFill>
        <p:spPr>
          <a:xfrm>
            <a:off x="838200" y="1307704"/>
            <a:ext cx="8319247" cy="5185171"/>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E8945A8-C379-774E-AB6A-A5FE00606F55}"/>
                  </a:ext>
                </a:extLst>
              </p14:cNvPr>
              <p14:cNvContentPartPr/>
              <p14:nvPr/>
            </p14:nvContentPartPr>
            <p14:xfrm>
              <a:off x="6580758" y="1607209"/>
              <a:ext cx="516960" cy="677160"/>
            </p14:xfrm>
          </p:contentPart>
        </mc:Choice>
        <mc:Fallback xmlns="">
          <p:pic>
            <p:nvPicPr>
              <p:cNvPr id="8" name="Ink 7">
                <a:extLst>
                  <a:ext uri="{FF2B5EF4-FFF2-40B4-BE49-F238E27FC236}">
                    <a16:creationId xmlns:a16="http://schemas.microsoft.com/office/drawing/2014/main" id="{AE8945A8-C379-774E-AB6A-A5FE00606F55}"/>
                  </a:ext>
                </a:extLst>
              </p:cNvPr>
              <p:cNvPicPr/>
              <p:nvPr/>
            </p:nvPicPr>
            <p:blipFill>
              <a:blip r:embed="rId4"/>
              <a:stretch>
                <a:fillRect/>
              </a:stretch>
            </p:blipFill>
            <p:spPr>
              <a:xfrm>
                <a:off x="6545118" y="1571209"/>
                <a:ext cx="588600" cy="748800"/>
              </a:xfrm>
              <a:prstGeom prst="rect">
                <a:avLst/>
              </a:prstGeom>
            </p:spPr>
          </p:pic>
        </mc:Fallback>
      </mc:AlternateContent>
      <p:sp>
        <p:nvSpPr>
          <p:cNvPr id="9" name="TextBox 8">
            <a:extLst>
              <a:ext uri="{FF2B5EF4-FFF2-40B4-BE49-F238E27FC236}">
                <a16:creationId xmlns:a16="http://schemas.microsoft.com/office/drawing/2014/main" id="{A704092D-42A8-874F-AFC8-E50D50ACFD1E}"/>
              </a:ext>
            </a:extLst>
          </p:cNvPr>
          <p:cNvSpPr txBox="1"/>
          <p:nvPr/>
        </p:nvSpPr>
        <p:spPr>
          <a:xfrm>
            <a:off x="7799294" y="927847"/>
            <a:ext cx="2949846" cy="369332"/>
          </a:xfrm>
          <a:prstGeom prst="rect">
            <a:avLst/>
          </a:prstGeom>
          <a:noFill/>
        </p:spPr>
        <p:txBody>
          <a:bodyPr wrap="none" rtlCol="0">
            <a:spAutoFit/>
          </a:bodyPr>
          <a:lstStyle/>
          <a:p>
            <a:r>
              <a:rPr lang="en-US" dirty="0"/>
              <a:t>Means Time within Condition</a:t>
            </a:r>
          </a:p>
        </p:txBody>
      </p:sp>
    </p:spTree>
    <p:extLst>
      <p:ext uri="{BB962C8B-B14F-4D97-AF65-F5344CB8AC3E}">
        <p14:creationId xmlns:p14="http://schemas.microsoft.com/office/powerpoint/2010/main" val="409643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07D4C-8A04-7549-B289-C10DE630C35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F6A6E45-B7BE-234D-8BF2-FB8BD302BB53}"/>
              </a:ext>
            </a:extLst>
          </p:cNvPr>
          <p:cNvSpPr>
            <a:spLocks noGrp="1"/>
          </p:cNvSpPr>
          <p:nvPr>
            <p:ph idx="1"/>
          </p:nvPr>
        </p:nvSpPr>
        <p:spPr/>
        <p:txBody>
          <a:bodyPr/>
          <a:lstStyle/>
          <a:p>
            <a:r>
              <a:rPr lang="en-GB" dirty="0"/>
              <a:t>problems encountered with convergence for more complex mixed-effects models can be avoided through using Bayesian model fitting given the specification of prior information (Eager &amp; Roy, 2017). Essentially, this is because the incorporation of prior information directs model fitting processes away from extreme values (e.g. random effects variances close to zero) that can cause problems for convergence </a:t>
            </a:r>
          </a:p>
          <a:p>
            <a:endParaRPr lang="en-GB" dirty="0"/>
          </a:p>
        </p:txBody>
      </p:sp>
    </p:spTree>
    <p:extLst>
      <p:ext uri="{BB962C8B-B14F-4D97-AF65-F5344CB8AC3E}">
        <p14:creationId xmlns:p14="http://schemas.microsoft.com/office/powerpoint/2010/main" val="2570652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36B42-D4FD-D346-BD8E-1538869DAD18}"/>
              </a:ext>
            </a:extLst>
          </p:cNvPr>
          <p:cNvSpPr>
            <a:spLocks noGrp="1"/>
          </p:cNvSpPr>
          <p:nvPr>
            <p:ph type="title"/>
          </p:nvPr>
        </p:nvSpPr>
        <p:spPr/>
        <p:txBody>
          <a:bodyPr/>
          <a:lstStyle/>
          <a:p>
            <a:r>
              <a:rPr lang="en-GB" dirty="0"/>
              <a:t>Zero at endpoint </a:t>
            </a:r>
            <a:br>
              <a:rPr lang="en-GB" dirty="0"/>
            </a:br>
            <a:r>
              <a:rPr lang="en-GB" sz="3200" dirty="0"/>
              <a:t>(subtract max from all predictor values)</a:t>
            </a:r>
            <a:endParaRPr lang="en-GB" dirty="0"/>
          </a:p>
        </p:txBody>
      </p:sp>
      <p:pic>
        <p:nvPicPr>
          <p:cNvPr id="5" name="Content Placeholder 4">
            <a:extLst>
              <a:ext uri="{FF2B5EF4-FFF2-40B4-BE49-F238E27FC236}">
                <a16:creationId xmlns:a16="http://schemas.microsoft.com/office/drawing/2014/main" id="{7B27430B-A0A3-3345-B7FB-AF70C488CCD1}"/>
              </a:ext>
            </a:extLst>
          </p:cNvPr>
          <p:cNvPicPr>
            <a:picLocks noGrp="1" noChangeAspect="1"/>
          </p:cNvPicPr>
          <p:nvPr>
            <p:ph idx="1"/>
          </p:nvPr>
        </p:nvPicPr>
        <p:blipFill>
          <a:blip r:embed="rId3"/>
          <a:srcRect/>
          <a:stretch/>
        </p:blipFill>
        <p:spPr>
          <a:xfrm>
            <a:off x="3195108" y="1825625"/>
            <a:ext cx="5801784" cy="4351338"/>
          </a:xfrm>
        </p:spPr>
      </p:pic>
    </p:spTree>
    <p:extLst>
      <p:ext uri="{BB962C8B-B14F-4D97-AF65-F5344CB8AC3E}">
        <p14:creationId xmlns:p14="http://schemas.microsoft.com/office/powerpoint/2010/main" val="1875472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3E62E-023C-0742-81B2-DBBC3B5E52CD}"/>
              </a:ext>
            </a:extLst>
          </p:cNvPr>
          <p:cNvSpPr>
            <a:spLocks noGrp="1"/>
          </p:cNvSpPr>
          <p:nvPr>
            <p:ph type="title"/>
          </p:nvPr>
        </p:nvSpPr>
        <p:spPr/>
        <p:txBody>
          <a:bodyPr/>
          <a:lstStyle/>
          <a:p>
            <a:r>
              <a:rPr lang="en-GB" dirty="0"/>
              <a:t>Pigs dataset – transform `week` variable</a:t>
            </a:r>
          </a:p>
        </p:txBody>
      </p:sp>
      <p:sp>
        <p:nvSpPr>
          <p:cNvPr id="4" name="Content Placeholder 3">
            <a:extLst>
              <a:ext uri="{FF2B5EF4-FFF2-40B4-BE49-F238E27FC236}">
                <a16:creationId xmlns:a16="http://schemas.microsoft.com/office/drawing/2014/main" id="{ED498751-520B-F641-B509-420EC1B3E496}"/>
              </a:ext>
            </a:extLst>
          </p:cNvPr>
          <p:cNvSpPr>
            <a:spLocks noGrp="1"/>
          </p:cNvSpPr>
          <p:nvPr>
            <p:ph idx="1"/>
          </p:nvPr>
        </p:nvSpPr>
        <p:spPr/>
        <p:txBody>
          <a:bodyPr>
            <a:normAutofit/>
          </a:bodyPr>
          <a:lstStyle/>
          <a:p>
            <a:pPr marL="0" indent="0">
              <a:buNone/>
            </a:pPr>
            <a:r>
              <a:rPr lang="en-GB" dirty="0"/>
              <a:t>m1 &lt;- </a:t>
            </a:r>
            <a:r>
              <a:rPr lang="en-GB" dirty="0" err="1"/>
              <a:t>lmer</a:t>
            </a:r>
            <a:r>
              <a:rPr lang="en-GB" dirty="0"/>
              <a:t>(weight ~ week + (</a:t>
            </a:r>
            <a:r>
              <a:rPr lang="en-GB" dirty="0" err="1"/>
              <a:t>week|id</a:t>
            </a:r>
            <a:r>
              <a:rPr lang="en-GB" dirty="0"/>
              <a:t>), data=pigs)</a:t>
            </a:r>
          </a:p>
          <a:p>
            <a:pPr marL="0" indent="0">
              <a:buNone/>
            </a:pPr>
            <a:r>
              <a:rPr lang="en-GB" dirty="0"/>
              <a:t>m2 &lt;- </a:t>
            </a:r>
            <a:r>
              <a:rPr lang="en-GB" dirty="0" err="1"/>
              <a:t>lmer</a:t>
            </a:r>
            <a:r>
              <a:rPr lang="en-GB" dirty="0"/>
              <a:t>(weight ~ week + (</a:t>
            </a:r>
            <a:r>
              <a:rPr lang="en-GB" dirty="0" err="1"/>
              <a:t>week|id</a:t>
            </a:r>
            <a:r>
              <a:rPr lang="en-GB" dirty="0"/>
              <a:t>), </a:t>
            </a:r>
          </a:p>
          <a:p>
            <a:pPr marL="0" indent="0">
              <a:buNone/>
            </a:pPr>
            <a:r>
              <a:rPr lang="en-GB" dirty="0"/>
              <a:t>	data=</a:t>
            </a:r>
            <a:r>
              <a:rPr lang="en-GB" dirty="0">
                <a:solidFill>
                  <a:srgbClr val="FF0000"/>
                </a:solidFill>
              </a:rPr>
              <a:t>pigs %&gt;% mutate(week=week - </a:t>
            </a:r>
            <a:r>
              <a:rPr lang="en-GB" u="sng" dirty="0">
                <a:solidFill>
                  <a:srgbClr val="FF0000"/>
                </a:solidFill>
              </a:rPr>
              <a:t>mean</a:t>
            </a:r>
            <a:r>
              <a:rPr lang="en-GB" dirty="0">
                <a:solidFill>
                  <a:srgbClr val="FF0000"/>
                </a:solidFill>
              </a:rPr>
              <a:t>(week))</a:t>
            </a:r>
            <a:r>
              <a:rPr lang="en-GB" dirty="0"/>
              <a:t>)</a:t>
            </a:r>
          </a:p>
          <a:p>
            <a:pPr marL="0" indent="0">
              <a:buNone/>
            </a:pPr>
            <a:endParaRPr lang="en-GB" dirty="0"/>
          </a:p>
          <a:p>
            <a:pPr marL="0" indent="0">
              <a:buNone/>
            </a:pPr>
            <a:r>
              <a:rPr lang="en-GB" dirty="0"/>
              <a:t>m3 &lt;- </a:t>
            </a:r>
            <a:r>
              <a:rPr lang="en-GB" dirty="0" err="1"/>
              <a:t>lmer</a:t>
            </a:r>
            <a:r>
              <a:rPr lang="en-GB" dirty="0"/>
              <a:t>(weight ~ week + (</a:t>
            </a:r>
            <a:r>
              <a:rPr lang="en-GB" dirty="0" err="1"/>
              <a:t>week|id</a:t>
            </a:r>
            <a:r>
              <a:rPr lang="en-GB" dirty="0"/>
              <a:t>), </a:t>
            </a:r>
          </a:p>
          <a:p>
            <a:pPr marL="0" indent="0">
              <a:buNone/>
            </a:pPr>
            <a:r>
              <a:rPr lang="en-GB" dirty="0"/>
              <a:t>	data=</a:t>
            </a:r>
            <a:r>
              <a:rPr lang="en-GB" dirty="0">
                <a:solidFill>
                  <a:srgbClr val="FF0000"/>
                </a:solidFill>
              </a:rPr>
              <a:t>pigs %&gt;% mutate(week=week - </a:t>
            </a:r>
            <a:r>
              <a:rPr lang="en-GB" u="sng" dirty="0">
                <a:solidFill>
                  <a:srgbClr val="FF0000"/>
                </a:solidFill>
              </a:rPr>
              <a:t>max</a:t>
            </a:r>
            <a:r>
              <a:rPr lang="en-GB" dirty="0">
                <a:solidFill>
                  <a:srgbClr val="FF0000"/>
                </a:solidFill>
              </a:rPr>
              <a:t>(week))</a:t>
            </a:r>
            <a:r>
              <a:rPr lang="en-GB" dirty="0"/>
              <a:t>)</a:t>
            </a:r>
          </a:p>
        </p:txBody>
      </p:sp>
    </p:spTree>
    <p:extLst>
      <p:ext uri="{BB962C8B-B14F-4D97-AF65-F5344CB8AC3E}">
        <p14:creationId xmlns:p14="http://schemas.microsoft.com/office/powerpoint/2010/main" val="3174806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3E62E-023C-0742-81B2-DBBC3B5E52CD}"/>
              </a:ext>
            </a:extLst>
          </p:cNvPr>
          <p:cNvSpPr>
            <a:spLocks noGrp="1"/>
          </p:cNvSpPr>
          <p:nvPr>
            <p:ph type="title"/>
          </p:nvPr>
        </p:nvSpPr>
        <p:spPr/>
        <p:txBody>
          <a:bodyPr/>
          <a:lstStyle/>
          <a:p>
            <a:r>
              <a:rPr lang="en-GB" dirty="0"/>
              <a:t>Pigs dataset – transform `week` variable</a:t>
            </a:r>
          </a:p>
        </p:txBody>
      </p:sp>
      <p:sp>
        <p:nvSpPr>
          <p:cNvPr id="4" name="Content Placeholder 3">
            <a:extLst>
              <a:ext uri="{FF2B5EF4-FFF2-40B4-BE49-F238E27FC236}">
                <a16:creationId xmlns:a16="http://schemas.microsoft.com/office/drawing/2014/main" id="{ED498751-520B-F641-B509-420EC1B3E496}"/>
              </a:ext>
            </a:extLst>
          </p:cNvPr>
          <p:cNvSpPr>
            <a:spLocks noGrp="1"/>
          </p:cNvSpPr>
          <p:nvPr>
            <p:ph sz="half" idx="1"/>
          </p:nvPr>
        </p:nvSpPr>
        <p:spPr>
          <a:xfrm>
            <a:off x="838200" y="1825625"/>
            <a:ext cx="3271603" cy="4351338"/>
          </a:xfrm>
        </p:spPr>
        <p:txBody>
          <a:bodyPr/>
          <a:lstStyle/>
          <a:p>
            <a:pPr marL="0" indent="0">
              <a:buNone/>
            </a:pPr>
            <a:r>
              <a:rPr lang="en-GB" dirty="0"/>
              <a:t>M1) Zero (default)</a:t>
            </a:r>
          </a:p>
          <a:p>
            <a:pPr marL="0" indent="0">
              <a:buNone/>
            </a:pPr>
            <a:endParaRPr lang="en-GB" dirty="0"/>
          </a:p>
          <a:p>
            <a:pPr marL="0" indent="0">
              <a:buNone/>
            </a:pPr>
            <a:r>
              <a:rPr lang="en-GB" dirty="0"/>
              <a:t>81% between variance</a:t>
            </a:r>
          </a:p>
        </p:txBody>
      </p:sp>
      <p:sp>
        <p:nvSpPr>
          <p:cNvPr id="5" name="Content Placeholder 4">
            <a:extLst>
              <a:ext uri="{FF2B5EF4-FFF2-40B4-BE49-F238E27FC236}">
                <a16:creationId xmlns:a16="http://schemas.microsoft.com/office/drawing/2014/main" id="{9918F21F-43BF-794F-9B6C-B888B2CEAE73}"/>
              </a:ext>
            </a:extLst>
          </p:cNvPr>
          <p:cNvSpPr>
            <a:spLocks noGrp="1"/>
          </p:cNvSpPr>
          <p:nvPr>
            <p:ph sz="half" idx="2"/>
          </p:nvPr>
        </p:nvSpPr>
        <p:spPr>
          <a:xfrm>
            <a:off x="4810594" y="1825625"/>
            <a:ext cx="3271603" cy="4351338"/>
          </a:xfrm>
        </p:spPr>
        <p:txBody>
          <a:bodyPr/>
          <a:lstStyle/>
          <a:p>
            <a:pPr marL="0" indent="0">
              <a:buNone/>
            </a:pPr>
            <a:r>
              <a:rPr lang="en-GB" dirty="0"/>
              <a:t>M2) Mean centred</a:t>
            </a:r>
          </a:p>
          <a:p>
            <a:pPr marL="0" indent="0">
              <a:buNone/>
            </a:pPr>
            <a:endParaRPr lang="en-GB" dirty="0"/>
          </a:p>
          <a:p>
            <a:pPr marL="0" indent="0">
              <a:buNone/>
            </a:pPr>
            <a:r>
              <a:rPr lang="en-GB" dirty="0"/>
              <a:t>90% between variance</a:t>
            </a:r>
          </a:p>
        </p:txBody>
      </p:sp>
      <p:sp>
        <p:nvSpPr>
          <p:cNvPr id="6" name="Content Placeholder 4">
            <a:extLst>
              <a:ext uri="{FF2B5EF4-FFF2-40B4-BE49-F238E27FC236}">
                <a16:creationId xmlns:a16="http://schemas.microsoft.com/office/drawing/2014/main" id="{EF7787EA-9279-5046-B16B-7353EBA1CDD1}"/>
              </a:ext>
            </a:extLst>
          </p:cNvPr>
          <p:cNvSpPr txBox="1">
            <a:spLocks/>
          </p:cNvSpPr>
          <p:nvPr/>
        </p:nvSpPr>
        <p:spPr>
          <a:xfrm>
            <a:off x="8546892" y="1825625"/>
            <a:ext cx="327160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M3) End-based</a:t>
            </a:r>
          </a:p>
          <a:p>
            <a:pPr marL="0" indent="0">
              <a:buNone/>
            </a:pPr>
            <a:endParaRPr lang="en-GB" dirty="0"/>
          </a:p>
          <a:p>
            <a:pPr marL="0" indent="0">
              <a:buNone/>
            </a:pPr>
            <a:r>
              <a:rPr lang="en-GB" dirty="0"/>
              <a:t>95% between variance</a:t>
            </a:r>
          </a:p>
        </p:txBody>
      </p:sp>
      <p:pic>
        <p:nvPicPr>
          <p:cNvPr id="9" name="Picture 8">
            <a:extLst>
              <a:ext uri="{FF2B5EF4-FFF2-40B4-BE49-F238E27FC236}">
                <a16:creationId xmlns:a16="http://schemas.microsoft.com/office/drawing/2014/main" id="{8216094B-33E5-B543-827B-42C94623E132}"/>
              </a:ext>
            </a:extLst>
          </p:cNvPr>
          <p:cNvPicPr>
            <a:picLocks noChangeAspect="1"/>
          </p:cNvPicPr>
          <p:nvPr/>
        </p:nvPicPr>
        <p:blipFill>
          <a:blip r:embed="rId3"/>
          <a:srcRect/>
          <a:stretch/>
        </p:blipFill>
        <p:spPr>
          <a:xfrm>
            <a:off x="1998831" y="365125"/>
            <a:ext cx="8194337" cy="6145752"/>
          </a:xfrm>
          <a:prstGeom prst="rect">
            <a:avLst/>
          </a:prstGeom>
        </p:spPr>
      </p:pic>
    </p:spTree>
    <p:extLst>
      <p:ext uri="{BB962C8B-B14F-4D97-AF65-F5344CB8AC3E}">
        <p14:creationId xmlns:p14="http://schemas.microsoft.com/office/powerpoint/2010/main" val="409255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FB73A-3072-0A4E-B45F-FCFA75B5FC3C}"/>
              </a:ext>
            </a:extLst>
          </p:cNvPr>
          <p:cNvSpPr>
            <a:spLocks noGrp="1"/>
          </p:cNvSpPr>
          <p:nvPr>
            <p:ph type="title"/>
          </p:nvPr>
        </p:nvSpPr>
        <p:spPr/>
        <p:txBody>
          <a:bodyPr/>
          <a:lstStyle/>
          <a:p>
            <a:r>
              <a:rPr lang="en-GB" dirty="0"/>
              <a:t>Recommendations</a:t>
            </a:r>
          </a:p>
        </p:txBody>
      </p:sp>
      <p:sp>
        <p:nvSpPr>
          <p:cNvPr id="5" name="Content Placeholder 4">
            <a:extLst>
              <a:ext uri="{FF2B5EF4-FFF2-40B4-BE49-F238E27FC236}">
                <a16:creationId xmlns:a16="http://schemas.microsoft.com/office/drawing/2014/main" id="{99507108-D370-8D40-B3D1-FAC99A7C9BAE}"/>
              </a:ext>
            </a:extLst>
          </p:cNvPr>
          <p:cNvSpPr>
            <a:spLocks noGrp="1"/>
          </p:cNvSpPr>
          <p:nvPr>
            <p:ph idx="1"/>
          </p:nvPr>
        </p:nvSpPr>
        <p:spPr/>
        <p:txBody>
          <a:bodyPr/>
          <a:lstStyle/>
          <a:p>
            <a:r>
              <a:rPr lang="en-GB" dirty="0"/>
              <a:t>(Almost) always mean-centre continuous variables</a:t>
            </a:r>
          </a:p>
          <a:p>
            <a:r>
              <a:rPr lang="en-GB" dirty="0"/>
              <a:t>Only leave as zero-based if you want to compare within/between variance at zero (i.e. it's meaningful)</a:t>
            </a:r>
          </a:p>
          <a:p>
            <a:r>
              <a:rPr lang="en-GB" dirty="0"/>
              <a:t>For more explanation/discussion see Bosker and </a:t>
            </a:r>
            <a:r>
              <a:rPr lang="en-GB" dirty="0" err="1"/>
              <a:t>Snijders</a:t>
            </a:r>
            <a:r>
              <a:rPr lang="en-GB" dirty="0"/>
              <a:t> book</a:t>
            </a:r>
          </a:p>
          <a:p>
            <a:endParaRPr lang="en-GB" dirty="0"/>
          </a:p>
        </p:txBody>
      </p:sp>
    </p:spTree>
    <p:extLst>
      <p:ext uri="{BB962C8B-B14F-4D97-AF65-F5344CB8AC3E}">
        <p14:creationId xmlns:p14="http://schemas.microsoft.com/office/powerpoint/2010/main" val="26662820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1235</TotalTime>
  <Words>2132</Words>
  <Application>Microsoft Macintosh PowerPoint</Application>
  <PresentationFormat>Widescreen</PresentationFormat>
  <Paragraphs>221</Paragraphs>
  <Slides>55</Slides>
  <Notes>20</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Andale Mono</vt:lpstr>
      <vt:lpstr>Arial</vt:lpstr>
      <vt:lpstr>Calibri</vt:lpstr>
      <vt:lpstr>Calibri Light</vt:lpstr>
      <vt:lpstr>Office Theme</vt:lpstr>
      <vt:lpstr>Details and reporting</vt:lpstr>
      <vt:lpstr>PowerPoint Presentation</vt:lpstr>
      <vt:lpstr>Centering is important</vt:lpstr>
      <vt:lpstr>Why does it matter? Zero-based predictor</vt:lpstr>
      <vt:lpstr>Mean centred predictor  (subtract mean from all predictor values)</vt:lpstr>
      <vt:lpstr>Zero at endpoint  (subtract max from all predictor values)</vt:lpstr>
      <vt:lpstr>Pigs dataset – transform `week` variable</vt:lpstr>
      <vt:lpstr>Pigs dataset – transform `week` variable</vt:lpstr>
      <vt:lpstr>Recommendations</vt:lpstr>
      <vt:lpstr>Assumptions</vt:lpstr>
      <vt:lpstr>Normality of residuals </vt:lpstr>
      <vt:lpstr>Normality of residuals </vt:lpstr>
      <vt:lpstr>Homogeneity of variance</vt:lpstr>
      <vt:lpstr>Good/bad examples</vt:lpstr>
      <vt:lpstr>Good/bad examples</vt:lpstr>
      <vt:lpstr>Selecting random effects</vt:lpstr>
      <vt:lpstr>Example</vt:lpstr>
      <vt:lpstr>Assumptions to make it work</vt:lpstr>
      <vt:lpstr>PowerPoint Presentation</vt:lpstr>
      <vt:lpstr>PowerPoint Presentation</vt:lpstr>
      <vt:lpstr>PowerPoint Presentation</vt:lpstr>
      <vt:lpstr>PowerPoint Presentation</vt:lpstr>
      <vt:lpstr>Overview</vt:lpstr>
      <vt:lpstr>PowerPoint Presentation</vt:lpstr>
      <vt:lpstr>Questions</vt:lpstr>
      <vt:lpstr>PowerPoint Presentation</vt:lpstr>
      <vt:lpstr>Why is this?</vt:lpstr>
      <vt:lpstr>Reaction ~ Days + (Days | Subject)</vt:lpstr>
      <vt:lpstr>Reaction ~ Days.c + (Days.c | Subject)</vt:lpstr>
      <vt:lpstr>What to do?</vt:lpstr>
      <vt:lpstr>Uncentered/centered variances</vt:lpstr>
      <vt:lpstr>Should everything be centered</vt:lpstr>
      <vt:lpstr>How to center</vt:lpstr>
      <vt:lpstr>Two sources of variation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'Keep it maximal' (Barr 2013) (Maximal = More conservative)</vt:lpstr>
      <vt:lpstr>If you can’t…</vt:lpstr>
      <vt:lpstr>PowerPoint Presentation</vt:lpstr>
      <vt:lpstr>Correlated random effects</vt:lpstr>
      <vt:lpstr>Tests and comparisons Attentional bias (dot probe) experiment</vt:lpstr>
      <vt:lpstr>What kind of model is this?</vt:lpstr>
      <vt:lpstr>Anova degrees of freedom</vt:lpstr>
      <vt:lpstr>emmeans for followup tests emmeans = estimated marginal means marginal = “averaging across other factors”</vt:lpstr>
      <vt:lpstr>emmeans for followup tests emmeans = estimated marginal means marginal = “averaging across other factors”</vt:lpstr>
      <vt:lpstr>emmeans uses ‘right hand’ formulae</vt:lpstr>
      <vt:lpstr>Pairwise contrasts</vt:lpstr>
      <vt:lpstr>Specific contrasts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Random Effects</dc:title>
  <dc:creator>Ben Whalley</dc:creator>
  <cp:lastModifiedBy>Ben Whalley</cp:lastModifiedBy>
  <cp:revision>58</cp:revision>
  <dcterms:created xsi:type="dcterms:W3CDTF">2020-03-10T10:35:04Z</dcterms:created>
  <dcterms:modified xsi:type="dcterms:W3CDTF">2021-03-05T11:30:25Z</dcterms:modified>
</cp:coreProperties>
</file>